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77"/>
  </p:handoutMasterIdLst>
  <p:sldIdLst>
    <p:sldId id="256" r:id="rId2"/>
    <p:sldId id="283" r:id="rId3"/>
    <p:sldId id="285" r:id="rId4"/>
    <p:sldId id="280" r:id="rId5"/>
    <p:sldId id="284" r:id="rId6"/>
    <p:sldId id="281" r:id="rId7"/>
    <p:sldId id="323" r:id="rId8"/>
    <p:sldId id="304" r:id="rId9"/>
    <p:sldId id="310" r:id="rId10"/>
    <p:sldId id="326" r:id="rId11"/>
    <p:sldId id="307" r:id="rId12"/>
    <p:sldId id="327" r:id="rId13"/>
    <p:sldId id="325" r:id="rId14"/>
    <p:sldId id="305" r:id="rId15"/>
    <p:sldId id="306" r:id="rId16"/>
    <p:sldId id="329" r:id="rId17"/>
    <p:sldId id="308" r:id="rId18"/>
    <p:sldId id="335" r:id="rId19"/>
    <p:sldId id="286" r:id="rId20"/>
    <p:sldId id="324" r:id="rId21"/>
    <p:sldId id="311" r:id="rId22"/>
    <p:sldId id="313" r:id="rId23"/>
    <p:sldId id="322" r:id="rId24"/>
    <p:sldId id="296" r:id="rId25"/>
    <p:sldId id="312" r:id="rId26"/>
    <p:sldId id="338" r:id="rId27"/>
    <p:sldId id="339" r:id="rId28"/>
    <p:sldId id="298"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289" r:id="rId50"/>
    <p:sldId id="330" r:id="rId51"/>
    <p:sldId id="319" r:id="rId52"/>
    <p:sldId id="321" r:id="rId53"/>
    <p:sldId id="317" r:id="rId54"/>
    <p:sldId id="299" r:id="rId55"/>
    <p:sldId id="318" r:id="rId56"/>
    <p:sldId id="320" r:id="rId57"/>
    <p:sldId id="331" r:id="rId58"/>
    <p:sldId id="316" r:id="rId59"/>
    <p:sldId id="332" r:id="rId60"/>
    <p:sldId id="333" r:id="rId61"/>
    <p:sldId id="334" r:id="rId62"/>
    <p:sldId id="290" r:id="rId63"/>
    <p:sldId id="300" r:id="rId64"/>
    <p:sldId id="314" r:id="rId65"/>
    <p:sldId id="315" r:id="rId66"/>
    <p:sldId id="336" r:id="rId67"/>
    <p:sldId id="337" r:id="rId68"/>
    <p:sldId id="291" r:id="rId69"/>
    <p:sldId id="301" r:id="rId70"/>
    <p:sldId id="292" r:id="rId71"/>
    <p:sldId id="302" r:id="rId72"/>
    <p:sldId id="328" r:id="rId73"/>
    <p:sldId id="294" r:id="rId74"/>
    <p:sldId id="303" r:id="rId75"/>
  </p:sldIdLst>
  <p:sldSz cx="20104100" cy="11461750"/>
  <p:notesSz cx="20104100" cy="114617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13"/>
    <p:restoredTop sz="72245" autoAdjust="0"/>
  </p:normalViewPr>
  <p:slideViewPr>
    <p:cSldViewPr>
      <p:cViewPr varScale="1">
        <p:scale>
          <a:sx n="53" d="100"/>
          <a:sy n="53" d="100"/>
        </p:scale>
        <p:origin x="1056" y="176"/>
      </p:cViewPr>
      <p:guideLst>
        <p:guide orient="horz" pos="2887"/>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01"/>
          <c:y val="9.0494681409734198E-2"/>
          <c:w val="0.58249215438868895"/>
          <c:h val="0.87373823158303399"/>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dLbls>
            <c:dLbl>
              <c:idx val="0"/>
              <c:layout>
                <c:manualLayout>
                  <c:x val="-8.2657105899484903E-17"/>
                  <c:y val="4.38568324011665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094-5C47-9BF0-9D2A3C161FBC}"/>
                </c:ext>
              </c:extLst>
            </c:dLbl>
            <c:dLbl>
              <c:idx val="1"/>
              <c:layout>
                <c:manualLayout>
                  <c:x val="-2.62867616620239E-2"/>
                  <c:y val="1.51654394203983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094-5C47-9BF0-9D2A3C161FBC}"/>
                </c:ext>
              </c:extLst>
            </c:dLbl>
            <c:dLbl>
              <c:idx val="2"/>
              <c:layout>
                <c:manualLayout>
                  <c:x val="-2.4264703072637402E-2"/>
                  <c:y val="-3.0330878840796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094-5C47-9BF0-9D2A3C161FBC}"/>
                </c:ext>
              </c:extLst>
            </c:dLbl>
            <c:dLbl>
              <c:idx val="3"/>
              <c:layout>
                <c:manualLayout>
                  <c:x val="2.02205858938645E-3"/>
                  <c:y val="-4.246323037711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094-5C47-9BF0-9D2A3C161FBC}"/>
                </c:ext>
              </c:extLst>
            </c:dLbl>
            <c:dLbl>
              <c:idx val="4"/>
              <c:layout>
                <c:manualLayout>
                  <c:x val="2.22426444832509E-2"/>
                  <c:y val="1.21323515363187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094-5C47-9BF0-9D2A3C161FBC}"/>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5-5094-5C47-9BF0-9D2A3C161FBC}"/>
            </c:ext>
          </c:extLst>
        </c:ser>
        <c:dLbls>
          <c:showLegendKey val="0"/>
          <c:showVal val="0"/>
          <c:showCatName val="0"/>
          <c:showSerName val="0"/>
          <c:showPercent val="0"/>
          <c:showBubbleSize val="0"/>
        </c:dLbls>
        <c:axId val="-120038288"/>
        <c:axId val="-433020288"/>
      </c:radarChart>
      <c:catAx>
        <c:axId val="-120038288"/>
        <c:scaling>
          <c:orientation val="minMax"/>
        </c:scaling>
        <c:delete val="1"/>
        <c:axPos val="b"/>
        <c:numFmt formatCode="General" sourceLinked="1"/>
        <c:majorTickMark val="none"/>
        <c:minorTickMark val="none"/>
        <c:tickLblPos val="nextTo"/>
        <c:crossAx val="-433020288"/>
        <c:crosses val="autoZero"/>
        <c:auto val="1"/>
        <c:lblAlgn val="ctr"/>
        <c:lblOffset val="100"/>
        <c:noMultiLvlLbl val="0"/>
      </c:catAx>
      <c:valAx>
        <c:axId val="-433020288"/>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crossAx val="-120038288"/>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505"/>
            </a:lvl1pPr>
          </a:lstStyle>
          <a:p>
            <a:endParaRPr lang="zh-CN" altLang="en-US"/>
          </a:p>
        </p:txBody>
      </p:sp>
      <p:sp>
        <p:nvSpPr>
          <p:cNvPr id="3" name="日期占位符 2"/>
          <p:cNvSpPr>
            <a:spLocks noGrp="1"/>
          </p:cNvSpPr>
          <p:nvPr>
            <p:ph type="dt" sz="quarter" idx="1"/>
          </p:nvPr>
        </p:nvSpPr>
        <p:spPr>
          <a:xfrm>
            <a:off x="11387671" y="0"/>
            <a:ext cx="8711777" cy="575078"/>
          </a:xfrm>
          <a:prstGeom prst="rect">
            <a:avLst/>
          </a:prstGeom>
        </p:spPr>
        <p:txBody>
          <a:bodyPr vert="horz" lIns="91440" tIns="45720" rIns="91440" bIns="45720" rtlCol="0"/>
          <a:lstStyle>
            <a:lvl1pPr algn="r">
              <a:defRPr sz="1505"/>
            </a:lvl1pPr>
          </a:lstStyle>
          <a:p>
            <a:fld id="{0F9B84EA-7D68-4D60-9CB1-D50884785D1C}" type="datetimeFigureOut">
              <a:rPr lang="zh-CN" altLang="en-US" smtClean="0"/>
              <a:t>2019/10/15</a:t>
            </a:fld>
            <a:endParaRPr lang="zh-CN" altLang="en-US"/>
          </a:p>
        </p:txBody>
      </p:sp>
      <p:sp>
        <p:nvSpPr>
          <p:cNvPr id="4" name="页脚占位符 3"/>
          <p:cNvSpPr>
            <a:spLocks noGrp="1"/>
          </p:cNvSpPr>
          <p:nvPr>
            <p:ph type="ftr" sz="quarter" idx="2"/>
          </p:nvPr>
        </p:nvSpPr>
        <p:spPr>
          <a:xfrm>
            <a:off x="0" y="10886673"/>
            <a:ext cx="8711777" cy="575077"/>
          </a:xfrm>
          <a:prstGeom prst="rect">
            <a:avLst/>
          </a:prstGeom>
        </p:spPr>
        <p:txBody>
          <a:bodyPr vert="horz" lIns="91440" tIns="45720" rIns="91440" bIns="45720" rtlCol="0" anchor="b"/>
          <a:lstStyle>
            <a:lvl1pPr algn="l">
              <a:defRPr sz="1505"/>
            </a:lvl1pPr>
          </a:lstStyle>
          <a:p>
            <a:endParaRPr lang="zh-CN" altLang="en-US"/>
          </a:p>
        </p:txBody>
      </p:sp>
      <p:sp>
        <p:nvSpPr>
          <p:cNvPr id="5" name="灯片编号占位符 4"/>
          <p:cNvSpPr>
            <a:spLocks noGrp="1"/>
          </p:cNvSpPr>
          <p:nvPr>
            <p:ph type="sldNum" sz="quarter" idx="3"/>
          </p:nvPr>
        </p:nvSpPr>
        <p:spPr>
          <a:xfrm>
            <a:off x="11387671" y="10886673"/>
            <a:ext cx="8711777" cy="575077"/>
          </a:xfrm>
          <a:prstGeom prst="rect">
            <a:avLst/>
          </a:prstGeom>
        </p:spPr>
        <p:txBody>
          <a:bodyPr vert="horz" lIns="91440" tIns="45720" rIns="91440" bIns="45720" rtlCol="0" anchor="b"/>
          <a:lstStyle>
            <a:lvl1pPr algn="r">
              <a:defRPr sz="150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671" y="0"/>
            <a:ext cx="8711777" cy="57507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2019/10/15</a:t>
            </a:fld>
            <a:endParaRPr lang="zh-CN" altLang="en-US"/>
          </a:p>
        </p:txBody>
      </p:sp>
      <p:sp>
        <p:nvSpPr>
          <p:cNvPr id="4" name="幻灯片图像占位符 3"/>
          <p:cNvSpPr>
            <a:spLocks noGrp="1" noRot="1" noChangeAspect="1"/>
          </p:cNvSpPr>
          <p:nvPr>
            <p:ph type="sldImg" idx="2"/>
          </p:nvPr>
        </p:nvSpPr>
        <p:spPr>
          <a:xfrm>
            <a:off x="6613525" y="1432719"/>
            <a:ext cx="6877050" cy="386834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10410" y="5515967"/>
            <a:ext cx="16083280" cy="45130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886673"/>
            <a:ext cx="8711777" cy="57507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671" y="10886673"/>
            <a:ext cx="8711777" cy="57507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276698f13258"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jianshu.com/p/bc1aac28fcdf"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nfoq.com/articles/cd-adag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jianshu.com/p/586e8341a3dc"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jasmine.github.io/"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nfoq.cn/article/IHfKjKdmyZcLv3Pjk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qcon.infoq.cn/2018/shanghai/"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jianshu.com/p/741783b0ec16"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en-US" altLang="zh-CN" dirty="0">
                <a:hlinkClick r:id="rId3"/>
              </a:rPr>
              <a:t>https://www.jianshu.com/p/412fa2beacc9</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链接地址：</a:t>
            </a:r>
            <a:r>
              <a:rPr lang="en-US" altLang="zh-CN" dirty="0">
                <a:hlinkClick r:id="rId3"/>
              </a:rPr>
              <a:t>https://www.jianshu.com/p/efd210735aed</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独占四席，分别为</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Facebook Messenger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Instagram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年扎克伯格计划将</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Instagram</a:t>
            </a:r>
            <a:r>
              <a:rPr lang="zh-CN" altLang="en-US" sz="1200" b="0" i="0" kern="1200" dirty="0">
                <a:solidFill>
                  <a:schemeClr val="tx1"/>
                </a:solidFill>
                <a:effectLst/>
                <a:latin typeface="+mn-lt"/>
                <a:ea typeface="+mn-ea"/>
                <a:cs typeface="+mn-cs"/>
              </a:rPr>
              <a:t>以及</a:t>
            </a:r>
            <a:r>
              <a:rPr lang="en-US" altLang="zh-CN" sz="1200" b="0" i="0" kern="1200" dirty="0">
                <a:solidFill>
                  <a:schemeClr val="tx1"/>
                </a:solidFill>
                <a:effectLst/>
                <a:latin typeface="+mn-lt"/>
                <a:ea typeface="+mn-ea"/>
                <a:cs typeface="+mn-cs"/>
              </a:rPr>
              <a:t>Messenger</a:t>
            </a:r>
            <a:r>
              <a:rPr lang="zh-CN" altLang="en-US" sz="1200" b="0" i="0" kern="1200" dirty="0">
                <a:solidFill>
                  <a:schemeClr val="tx1"/>
                </a:solidFill>
                <a:effectLst/>
                <a:latin typeface="+mn-lt"/>
                <a:ea typeface="+mn-ea"/>
                <a:cs typeface="+mn-cs"/>
              </a:rPr>
              <a:t>这三款应用整合，例如，</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用户可以发起与</a:t>
            </a:r>
            <a:r>
              <a:rPr lang="en-US" altLang="zh-CN" sz="1200" b="0" i="0" kern="1200" dirty="0">
                <a:solidFill>
                  <a:schemeClr val="tx1"/>
                </a:solidFill>
                <a:effectLst/>
                <a:latin typeface="+mn-lt"/>
                <a:ea typeface="+mn-ea"/>
                <a:cs typeface="+mn-cs"/>
              </a:rPr>
              <a:t>Instagram</a:t>
            </a:r>
            <a:r>
              <a:rPr lang="zh-CN" altLang="en-US" sz="1200" b="0" i="0" kern="1200" dirty="0">
                <a:solidFill>
                  <a:schemeClr val="tx1"/>
                </a:solidFill>
                <a:effectLst/>
                <a:latin typeface="+mn-lt"/>
                <a:ea typeface="+mn-ea"/>
                <a:cs typeface="+mn-cs"/>
              </a:rPr>
              <a:t>用户的聊天会话、</a:t>
            </a:r>
            <a:r>
              <a:rPr lang="en-US" altLang="zh-CN" sz="1200" b="0" i="0" kern="1200" dirty="0">
                <a:solidFill>
                  <a:schemeClr val="tx1"/>
                </a:solidFill>
                <a:effectLst/>
                <a:latin typeface="+mn-lt"/>
                <a:ea typeface="+mn-ea"/>
                <a:cs typeface="+mn-cs"/>
              </a:rPr>
              <a:t>Messenger</a:t>
            </a:r>
            <a:r>
              <a:rPr lang="zh-CN" altLang="en-US" sz="1200" b="0" i="0" kern="1200" dirty="0">
                <a:solidFill>
                  <a:schemeClr val="tx1"/>
                </a:solidFill>
                <a:effectLst/>
                <a:latin typeface="+mn-lt"/>
                <a:ea typeface="+mn-ea"/>
                <a:cs typeface="+mn-cs"/>
              </a:rPr>
              <a:t>用户可以向只有</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账户的人发送“端到端”的加密会话。</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在宣布消息互通前，</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Instagram</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Messenger</a:t>
            </a:r>
            <a:r>
              <a:rPr lang="zh-CN" altLang="en-US" sz="1200" b="0" i="0" kern="1200" dirty="0">
                <a:solidFill>
                  <a:schemeClr val="tx1"/>
                </a:solidFill>
                <a:effectLst/>
                <a:latin typeface="+mn-lt"/>
                <a:ea typeface="+mn-ea"/>
                <a:cs typeface="+mn-cs"/>
              </a:rPr>
              <a:t>都是各干各的，互相绝缘，在中国互联网行业，这很罕见，因为巨头旗下产品基本都会互联互通，而不会彼此完全绝缘甚至成为孤岛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互联网巨头不同业务间一定会有协作。腾讯会用微信和</a:t>
            </a:r>
            <a:r>
              <a:rPr lang="en-US" altLang="zh-CN" sz="1200" b="0" i="0" kern="1200" dirty="0">
                <a:solidFill>
                  <a:schemeClr val="tx1"/>
                </a:solidFill>
                <a:effectLst/>
                <a:latin typeface="+mn-lt"/>
                <a:ea typeface="+mn-ea"/>
                <a:cs typeface="+mn-cs"/>
              </a:rPr>
              <a:t>QQ</a:t>
            </a:r>
            <a:r>
              <a:rPr lang="zh-CN" altLang="en-US" sz="1200" b="0" i="0" kern="1200" dirty="0">
                <a:solidFill>
                  <a:schemeClr val="tx1"/>
                </a:solidFill>
                <a:effectLst/>
                <a:latin typeface="+mn-lt"/>
                <a:ea typeface="+mn-ea"/>
                <a:cs typeface="+mn-cs"/>
              </a:rPr>
              <a:t>给所有腾讯系产品导流，形成了独特的九宫格模式；</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的应用基础建设、商业化和增长这“三驾马车”则给</a:t>
            </a:r>
            <a:r>
              <a:rPr lang="en-US" altLang="zh-CN" sz="1200" b="0" i="0" kern="1200" dirty="0">
                <a:solidFill>
                  <a:schemeClr val="tx1"/>
                </a:solidFill>
                <a:effectLst/>
                <a:latin typeface="+mn-lt"/>
                <a:ea typeface="+mn-ea"/>
                <a:cs typeface="+mn-cs"/>
              </a:rPr>
              <a:t>Instagram</a:t>
            </a:r>
            <a:r>
              <a:rPr lang="zh-CN" altLang="en-US" sz="1200" b="0" i="0" kern="1200" dirty="0">
                <a:solidFill>
                  <a:schemeClr val="tx1"/>
                </a:solidFill>
                <a:effectLst/>
                <a:latin typeface="+mn-lt"/>
                <a:ea typeface="+mn-ea"/>
                <a:cs typeface="+mn-cs"/>
              </a:rPr>
              <a:t>等三驾马车提供支持，让分支产品聚焦于产品本身，</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年拥有</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亿的月活，团队却只有</a:t>
            </a:r>
            <a:r>
              <a:rPr lang="en-US" altLang="zh-CN" sz="1200" b="0" i="0" kern="1200" dirty="0">
                <a:solidFill>
                  <a:schemeClr val="tx1"/>
                </a:solidFill>
                <a:effectLst/>
                <a:latin typeface="+mn-lt"/>
                <a:ea typeface="+mn-ea"/>
                <a:cs typeface="+mn-cs"/>
              </a:rPr>
              <a:t>120</a:t>
            </a:r>
            <a:r>
              <a:rPr lang="zh-CN" altLang="en-US" sz="1200" b="0" i="0" kern="1200" dirty="0">
                <a:solidFill>
                  <a:schemeClr val="tx1"/>
                </a:solidFill>
                <a:effectLst/>
                <a:latin typeface="+mn-lt"/>
                <a:ea typeface="+mn-ea"/>
                <a:cs typeface="+mn-cs"/>
              </a:rPr>
              <a:t>人左右，这背后离不开</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的业务能力支持；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中国将分割的产品整合到一起，拧成一股绳的一个高手是字节跳动，其是</a:t>
            </a:r>
            <a:r>
              <a:rPr lang="en-US" altLang="zh-CN" sz="1200" b="0" i="0" kern="1200" dirty="0">
                <a:solidFill>
                  <a:schemeClr val="tx1"/>
                </a:solidFill>
                <a:effectLst/>
                <a:latin typeface="+mn-lt"/>
                <a:ea typeface="+mn-ea"/>
                <a:cs typeface="+mn-cs"/>
              </a:rPr>
              <a:t>BAT</a:t>
            </a:r>
            <a:r>
              <a:rPr lang="zh-CN" altLang="en-US" sz="1200" b="0" i="0" kern="1200" dirty="0">
                <a:solidFill>
                  <a:schemeClr val="tx1"/>
                </a:solidFill>
                <a:effectLst/>
                <a:latin typeface="+mn-lt"/>
                <a:ea typeface="+mn-ea"/>
                <a:cs typeface="+mn-cs"/>
              </a:rPr>
              <a:t>外崛起的超级内容平台。字节跳动被媒体誉为“</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1200" b="0" i="0" kern="1200" dirty="0">
                <a:solidFill>
                  <a:schemeClr val="tx1"/>
                </a:solidFill>
                <a:effectLst/>
                <a:latin typeface="+mn-lt"/>
                <a:ea typeface="+mn-ea"/>
                <a:cs typeface="+mn-cs"/>
              </a:rPr>
              <a:t>Messenger</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发布的一个重要产品。这是一个独立于</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的通信应用，第三方可以使用该服务并且通过聊天机器人进行信息通讯。</a:t>
            </a:r>
          </a:p>
          <a:p>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面临着一个挑战。有的人会问：我的手机上已经安装了</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应用，为什么还要下载</a:t>
            </a:r>
            <a:r>
              <a:rPr lang="en-US" altLang="zh-CN" sz="1200" b="0" i="0" kern="1200" dirty="0">
                <a:solidFill>
                  <a:schemeClr val="tx1"/>
                </a:solidFill>
                <a:effectLst/>
                <a:latin typeface="+mn-lt"/>
                <a:ea typeface="+mn-ea"/>
                <a:cs typeface="+mn-cs"/>
              </a:rPr>
              <a:t>Messenger?</a:t>
            </a:r>
          </a:p>
          <a:p>
            <a:r>
              <a:rPr lang="zh-CN" altLang="en-US" sz="1200" b="0" i="0" kern="1200" dirty="0">
                <a:solidFill>
                  <a:schemeClr val="tx1"/>
                </a:solidFill>
                <a:effectLst/>
                <a:latin typeface="+mn-lt"/>
                <a:ea typeface="+mn-ea"/>
                <a:cs typeface="+mn-cs"/>
              </a:rPr>
              <a:t>为了解决这种问题，</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逐步关闭了自己应用程序上的消息传输工具，并告知用户，通信服务已经转到了</a:t>
            </a:r>
            <a:r>
              <a:rPr lang="en-US" altLang="zh-CN" sz="1200" b="0" i="0" kern="1200" dirty="0">
                <a:solidFill>
                  <a:schemeClr val="tx1"/>
                </a:solidFill>
                <a:effectLst/>
                <a:latin typeface="+mn-lt"/>
                <a:ea typeface="+mn-ea"/>
                <a:cs typeface="+mn-cs"/>
              </a:rPr>
              <a:t>Messenger</a:t>
            </a:r>
            <a:r>
              <a:rPr lang="zh-CN" altLang="en-US" sz="1200" b="0" i="0" kern="1200" dirty="0">
                <a:solidFill>
                  <a:schemeClr val="tx1"/>
                </a:solidFill>
                <a:effectLst/>
                <a:latin typeface="+mn-lt"/>
                <a:ea typeface="+mn-ea"/>
                <a:cs typeface="+mn-cs"/>
              </a:rPr>
              <a:t>上。结果，</a:t>
            </a:r>
            <a:r>
              <a:rPr lang="en-US" altLang="zh-CN" sz="1200" b="0" i="0" kern="1200" dirty="0">
                <a:solidFill>
                  <a:schemeClr val="tx1"/>
                </a:solidFill>
                <a:effectLst/>
                <a:latin typeface="+mn-lt"/>
                <a:ea typeface="+mn-ea"/>
                <a:cs typeface="+mn-cs"/>
              </a:rPr>
              <a:t>Messenger</a:t>
            </a:r>
            <a:r>
              <a:rPr lang="zh-CN" altLang="en-US" sz="1200" b="0" i="0" kern="1200" dirty="0">
                <a:solidFill>
                  <a:schemeClr val="tx1"/>
                </a:solidFill>
                <a:effectLst/>
                <a:latin typeface="+mn-lt"/>
                <a:ea typeface="+mn-ea"/>
                <a:cs typeface="+mn-cs"/>
              </a:rPr>
              <a:t>的用户出现了指数级增长。</a:t>
            </a:r>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链接：</a:t>
            </a:r>
            <a:r>
              <a:rPr lang="en-US" altLang="zh-CN" dirty="0">
                <a:hlinkClick r:id="rId3"/>
              </a:rPr>
              <a:t>https://www.jianshu.com/p/efd210735aed</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截止</a:t>
            </a:r>
            <a:r>
              <a:rPr lang="en-US" altLang="zh-CN" sz="1200" b="0" i="0" kern="1200" dirty="0">
                <a:solidFill>
                  <a:schemeClr val="tx1"/>
                </a:solidFill>
                <a:effectLst/>
                <a:latin typeface="+mn-lt"/>
                <a:ea typeface="+mn-ea"/>
                <a:cs typeface="+mn-cs"/>
              </a:rPr>
              <a:t>2019.01Facebook</a:t>
            </a:r>
            <a:r>
              <a:rPr lang="zh-CN" altLang="en-US" sz="1200" b="0" i="0" kern="1200" dirty="0">
                <a:solidFill>
                  <a:schemeClr val="tx1"/>
                </a:solidFill>
                <a:effectLst/>
                <a:latin typeface="+mn-lt"/>
                <a:ea typeface="+mn-ea"/>
                <a:cs typeface="+mn-cs"/>
              </a:rPr>
              <a:t>市值</a:t>
            </a:r>
            <a:r>
              <a:rPr lang="en-US" altLang="zh-CN" sz="1200" b="0" i="0" kern="1200" dirty="0">
                <a:solidFill>
                  <a:schemeClr val="tx1"/>
                </a:solidFill>
                <a:effectLst/>
                <a:latin typeface="+mn-lt"/>
                <a:ea typeface="+mn-ea"/>
                <a:cs typeface="+mn-cs"/>
              </a:rPr>
              <a:t>4282.23</a:t>
            </a:r>
            <a:r>
              <a:rPr lang="zh-CN" altLang="en-US" sz="1200" b="0" i="0" kern="1200" dirty="0">
                <a:solidFill>
                  <a:schemeClr val="tx1"/>
                </a:solidFill>
                <a:effectLst/>
                <a:latin typeface="+mn-lt"/>
                <a:ea typeface="+mn-ea"/>
                <a:cs typeface="+mn-cs"/>
              </a:rPr>
              <a:t>亿美元，已被微软、亚马逊和苹果远远甩开，跟中国社交巨头腾讯一个量级，后者最新市值</a:t>
            </a:r>
            <a:r>
              <a:rPr lang="en-US" altLang="zh-CN" sz="1200" b="0" i="0" kern="1200" dirty="0">
                <a:solidFill>
                  <a:schemeClr val="tx1"/>
                </a:solidFill>
                <a:effectLst/>
                <a:latin typeface="+mn-lt"/>
                <a:ea typeface="+mn-ea"/>
                <a:cs typeface="+mn-cs"/>
              </a:rPr>
              <a:t>4144</a:t>
            </a:r>
            <a:r>
              <a:rPr lang="zh-CN" altLang="en-US" sz="1200" b="0" i="0" kern="1200" dirty="0">
                <a:solidFill>
                  <a:schemeClr val="tx1"/>
                </a:solidFill>
                <a:effectLst/>
                <a:latin typeface="+mn-lt"/>
                <a:ea typeface="+mn-ea"/>
                <a:cs typeface="+mn-cs"/>
              </a:rPr>
              <a:t>亿美元，事实上，</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年腾讯一度曾超过</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，在五年前这难以想象，毕竟腾讯聚焦中国市场，</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连接全球。</a:t>
            </a:r>
          </a:p>
          <a:p>
            <a:r>
              <a:rPr lang="zh-CN" altLang="en-US" sz="1200" b="0" i="0" kern="1200" dirty="0">
                <a:solidFill>
                  <a:schemeClr val="tx1"/>
                </a:solidFill>
                <a:effectLst/>
                <a:latin typeface="+mn-lt"/>
                <a:ea typeface="+mn-ea"/>
                <a:cs typeface="+mn-cs"/>
              </a:rPr>
              <a:t>影响</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股价的绝对不只是</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年的隐私门事件，前面提到，</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用户增长瓶颈已经很明显，收入依然非常依赖广告，三季度占比</a:t>
            </a:r>
            <a:r>
              <a:rPr lang="en-US" altLang="zh-CN" sz="1200" b="0" i="0" kern="1200" dirty="0">
                <a:solidFill>
                  <a:schemeClr val="tx1"/>
                </a:solidFill>
                <a:effectLst/>
                <a:latin typeface="+mn-lt"/>
                <a:ea typeface="+mn-ea"/>
                <a:cs typeface="+mn-cs"/>
              </a:rPr>
              <a:t>98%</a:t>
            </a:r>
            <a:r>
              <a:rPr lang="zh-CN" altLang="en-US" sz="1200" b="0" i="0" kern="1200" dirty="0">
                <a:solidFill>
                  <a:schemeClr val="tx1"/>
                </a:solidFill>
                <a:effectLst/>
                <a:latin typeface="+mn-lt"/>
                <a:ea typeface="+mn-ea"/>
                <a:cs typeface="+mn-cs"/>
              </a:rPr>
              <a:t>，比所有互联网公司都更依赖广告，掣肘</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的不是旗下</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是否整合，抑或消息是否互通，而是有多重原因</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 altLang="zh-CN" dirty="0"/>
          </a:p>
          <a:p>
            <a:r>
              <a:rPr lang="zh-CN" altLang="en-US" dirty="0"/>
              <a:t>刚刚过去的</a:t>
            </a:r>
            <a:r>
              <a:rPr lang="en-US" altLang="zh-CN" dirty="0"/>
              <a:t>2017</a:t>
            </a:r>
            <a:r>
              <a:rPr lang="zh-CN" altLang="en-US" dirty="0"/>
              <a:t>年，</a:t>
            </a:r>
            <a:r>
              <a:rPr lang="en"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 altLang="zh-CN" dirty="0"/>
              <a:t>Facebook</a:t>
            </a:r>
            <a:r>
              <a:rPr lang="zh-CN" altLang="en-US" dirty="0"/>
              <a:t>唯一的盈利手段。详见下图，数据来源于</a:t>
            </a:r>
            <a:r>
              <a:rPr lang="en"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p>
        </p:txBody>
      </p:sp>
    </p:spTree>
    <p:extLst>
      <p:ext uri="{BB962C8B-B14F-4D97-AF65-F5344CB8AC3E}">
        <p14:creationId xmlns:p14="http://schemas.microsoft.com/office/powerpoint/2010/main" val="159989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观点源自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像扎克伯格一样思考：</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天才</a:t>
            </a:r>
            <a:r>
              <a:rPr lang="en-US" altLang="zh-CN" sz="1200" b="0" i="0" kern="1200" dirty="0">
                <a:solidFill>
                  <a:schemeClr val="tx1"/>
                </a:solidFill>
                <a:effectLst/>
                <a:latin typeface="+mn-lt"/>
                <a:ea typeface="+mn-ea"/>
                <a:cs typeface="+mn-cs"/>
              </a:rPr>
              <a:t>CEO</a:t>
            </a:r>
            <a:r>
              <a:rPr lang="zh-CN" altLang="en-US" sz="1200" b="0" i="0" kern="1200" dirty="0">
                <a:solidFill>
                  <a:schemeClr val="tx1"/>
                </a:solidFill>
                <a:effectLst/>
                <a:latin typeface="+mn-lt"/>
                <a:ea typeface="+mn-ea"/>
                <a:cs typeface="+mn-cs"/>
              </a:rPr>
              <a:t>的五个商业秘密</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参考书目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像扎克伯格一样思考：</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天才</a:t>
            </a:r>
            <a:r>
              <a:rPr lang="en-US" altLang="zh-CN" sz="1200" b="0" i="0" kern="1200" dirty="0">
                <a:solidFill>
                  <a:schemeClr val="tx1"/>
                </a:solidFill>
                <a:effectLst/>
                <a:latin typeface="+mn-lt"/>
                <a:ea typeface="+mn-ea"/>
                <a:cs typeface="+mn-cs"/>
              </a:rPr>
              <a:t>CEO</a:t>
            </a:r>
            <a:r>
              <a:rPr lang="zh-CN" altLang="en-US" sz="1200" b="0" i="0" kern="1200" dirty="0">
                <a:solidFill>
                  <a:schemeClr val="tx1"/>
                </a:solidFill>
                <a:effectLst/>
                <a:latin typeface="+mn-lt"/>
                <a:ea typeface="+mn-ea"/>
                <a:cs typeface="+mn-cs"/>
              </a:rPr>
              <a:t>的五个商业秘密</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黑客精神是</a:t>
            </a:r>
            <a:r>
              <a:rPr lang="en-US" altLang="zh-CN" sz="1200" b="0" i="0" kern="1200" dirty="0" err="1">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对待软件开发的态度和方式。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内容源自：</a:t>
            </a:r>
            <a:r>
              <a:rPr lang="en-US" altLang="zh-CN" sz="1200" b="0" i="0" kern="1200" dirty="0" err="1">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的黑客精神，徐飞，链接：</a:t>
            </a:r>
            <a:r>
              <a:rPr lang="en-US" altLang="zh-CN" sz="1200" b="0" i="0" kern="1200" dirty="0">
                <a:solidFill>
                  <a:schemeClr val="tx1"/>
                </a:solidFill>
                <a:effectLst/>
                <a:latin typeface="+mn-lt"/>
                <a:ea typeface="+mn-ea"/>
                <a:cs typeface="+mn-cs"/>
              </a:rPr>
              <a:t>https://time.geekbang.org/column/article/10947</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799460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880097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23840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p>
          <a:p>
            <a:endParaRPr lang="en" altLang="zh-CN" dirty="0">
              <a:hlinkClick r:id="rId3"/>
            </a:endParaRPr>
          </a:p>
          <a:p>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风险较低，原因是规模较小，重大变化；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来自最终用户的更快速反馈，</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提高对威胁做出更快反应的能力</a:t>
            </a:r>
          </a:p>
          <a:p>
            <a:r>
              <a:rPr lang="zh-CN" altLang="en-US" sz="1200" b="0" i="0" kern="1200" dirty="0">
                <a:solidFill>
                  <a:schemeClr val="tx1"/>
                </a:solidFill>
                <a:effectLst/>
                <a:latin typeface="+mn-lt"/>
                <a:ea typeface="+mn-ea"/>
                <a:cs typeface="+mn-cs"/>
              </a:rPr>
              <a:t>例如安全漏洞</a:t>
            </a:r>
          </a:p>
          <a:p>
            <a:endParaRPr lang="en" altLang="zh-CN" dirty="0">
              <a:hlinkClick r:id="rId3"/>
            </a:endParaRPr>
          </a:p>
          <a:p>
            <a:endParaRPr lang="en" altLang="zh-CN" dirty="0">
              <a:hlinkClick r:id="rId3"/>
            </a:endParaRPr>
          </a:p>
          <a:p>
            <a:r>
              <a:rPr lang="en" altLang="zh-CN" dirty="0">
                <a:hlinkClick r:id="rId3"/>
              </a:rPr>
              <a:t>https://www.infoq.com/articles/cd-adages/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重要要点</a:t>
            </a:r>
          </a:p>
          <a:p>
            <a:r>
              <a:rPr lang="zh-CN" altLang="en-US" sz="1200" b="0" i="0" kern="1200" dirty="0">
                <a:solidFill>
                  <a:schemeClr val="tx1"/>
                </a:solidFill>
                <a:effectLst/>
                <a:latin typeface="+mn-lt"/>
                <a:ea typeface="+mn-ea"/>
                <a:cs typeface="+mn-cs"/>
              </a:rPr>
              <a:t>通过连续部署，开发人员将每一个计划的功能都当作实验，从而使一些已部署的功能失效。</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在生产期间更改代码的成本可能非常便宜。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将代码部署到生产中并不一定意味着客户可以立即使用面向用户的功能。</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646231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0" i="0" kern="1200" dirty="0">
                <a:solidFill>
                  <a:schemeClr val="tx1"/>
                </a:solidFill>
                <a:effectLst/>
                <a:latin typeface="+mn-lt"/>
                <a:ea typeface="+mn-ea"/>
                <a:cs typeface="+mn-cs"/>
              </a:rPr>
              <a:t>Kent Beck </a:t>
            </a:r>
            <a:r>
              <a:rPr lang="zh-CN" altLang="en-US" sz="1200" b="0" i="0" kern="1200" dirty="0">
                <a:solidFill>
                  <a:schemeClr val="tx1"/>
                </a:solidFill>
                <a:effectLst/>
                <a:latin typeface="+mn-lt"/>
                <a:ea typeface="+mn-ea"/>
                <a:cs typeface="+mn-cs"/>
              </a:rPr>
              <a:t>揭秘 </a:t>
            </a:r>
            <a:r>
              <a:rPr lang="en"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开发部署流程 </a:t>
            </a:r>
            <a:br>
              <a:rPr lang="zh-CN" altLang="en-US" dirty="0"/>
            </a:br>
            <a:r>
              <a:rPr lang="en-US" altLang="zh-CN" sz="1200" b="0" i="0" kern="1200" dirty="0">
                <a:solidFill>
                  <a:schemeClr val="tx1"/>
                </a:solidFill>
                <a:effectLst/>
                <a:latin typeface="+mn-lt"/>
                <a:ea typeface="+mn-ea"/>
                <a:cs typeface="+mn-cs"/>
              </a:rPr>
              <a:t>2013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21 </a:t>
            </a:r>
            <a:r>
              <a:rPr lang="zh-CN" altLang="en-US" sz="1200" b="0" i="0" kern="1200" dirty="0">
                <a:solidFill>
                  <a:schemeClr val="tx1"/>
                </a:solidFill>
                <a:effectLst/>
                <a:latin typeface="+mn-lt"/>
                <a:ea typeface="+mn-ea"/>
                <a:cs typeface="+mn-cs"/>
              </a:rPr>
              <a:t>日 </a:t>
            </a:r>
            <a:r>
              <a:rPr lang="en-US" altLang="zh-CN" sz="1200" b="0" i="0" kern="1200" dirty="0">
                <a:solidFill>
                  <a:schemeClr val="tx1"/>
                </a:solidFill>
                <a:effectLst/>
                <a:latin typeface="+mn-lt"/>
                <a:ea typeface="+mn-ea"/>
                <a:cs typeface="+mn-cs"/>
              </a:rPr>
              <a:t>09:05</a:t>
            </a:r>
            <a:endParaRPr lang="en" altLang="zh-CN" dirty="0">
              <a:hlinkClick r:id="rId3"/>
            </a:endParaRPr>
          </a:p>
          <a:p>
            <a:r>
              <a:rPr lang="en" altLang="zh-CN" dirty="0">
                <a:hlinkClick r:id="rId3"/>
              </a:rPr>
              <a:t>https://www.infoq.cn/article/2013/10/facebook-development-deployment</a:t>
            </a:r>
            <a:endParaRPr lang="en" altLang="zh-CN" dirty="0"/>
          </a:p>
          <a:p>
            <a:endParaRPr lang="en-US" altLang="zh-CN" dirty="0"/>
          </a:p>
          <a:p>
            <a:r>
              <a:rPr lang="en"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 altLang="zh-CN" dirty="0"/>
              <a:t>Facebook </a:t>
            </a:r>
            <a:r>
              <a:rPr lang="zh-CN" altLang="en-US" dirty="0"/>
              <a:t>的工程师是如何做到这一切的？目前就职于 </a:t>
            </a:r>
            <a:r>
              <a:rPr lang="en" altLang="zh-CN" dirty="0"/>
              <a:t>Facebook </a:t>
            </a:r>
            <a:r>
              <a:rPr lang="zh-CN" altLang="en-US" dirty="0"/>
              <a:t>的极限编程创始人 </a:t>
            </a:r>
            <a:r>
              <a:rPr lang="en" altLang="zh-CN" dirty="0"/>
              <a:t>Kent Beck </a:t>
            </a:r>
            <a:r>
              <a:rPr lang="zh-CN" altLang="en-US" dirty="0"/>
              <a:t>在近期发表的一篇与别人合著的论文里向大家详细介绍了</a:t>
            </a:r>
            <a:r>
              <a:rPr lang="en" altLang="zh-CN" dirty="0"/>
              <a:t>Facebook </a:t>
            </a:r>
            <a:r>
              <a:rPr lang="zh-CN" altLang="en-US" dirty="0"/>
              <a:t>的开发与部署流程。</a:t>
            </a:r>
            <a:endParaRPr lang="en-US" altLang="zh-CN" dirty="0"/>
          </a:p>
          <a:p>
            <a:endParaRPr lang="zh-CN" altLang="en-US" dirty="0"/>
          </a:p>
          <a:p>
            <a:r>
              <a:rPr lang="zh-CN" altLang="en-US" dirty="0"/>
              <a:t>显而易见，</a:t>
            </a:r>
            <a:r>
              <a:rPr lang="en"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 altLang="zh-CN" dirty="0"/>
              <a:t>continuous deployment</a:t>
            </a:r>
            <a:r>
              <a:rPr lang="zh-CN" altLang="en" dirty="0"/>
              <a:t>）。</a:t>
            </a:r>
            <a:r>
              <a:rPr lang="zh-CN" altLang="en-US" dirty="0"/>
              <a:t>在他们看来，</a:t>
            </a:r>
            <a:r>
              <a:rPr lang="en"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 altLang="zh-CN" dirty="0"/>
              <a:t>Code Review</a:t>
            </a:r>
            <a:r>
              <a:rPr lang="zh-CN" altLang="en" dirty="0"/>
              <a:t>，</a:t>
            </a:r>
            <a:r>
              <a:rPr lang="zh-CN" altLang="en-US" dirty="0"/>
              <a:t>在 </a:t>
            </a:r>
            <a:r>
              <a:rPr lang="en" altLang="zh-CN" dirty="0"/>
              <a:t>Facebook</a:t>
            </a:r>
            <a:r>
              <a:rPr lang="zh-CN" altLang="en" dirty="0"/>
              <a:t>，</a:t>
            </a:r>
            <a:r>
              <a:rPr lang="en" altLang="zh-CN" dirty="0"/>
              <a:t>Code Review </a:t>
            </a:r>
            <a:r>
              <a:rPr lang="zh-CN" altLang="en-US" dirty="0"/>
              <a:t>是非常重要的事情，他们使用名为 </a:t>
            </a:r>
            <a:r>
              <a:rPr lang="en" altLang="zh-CN" dirty="0"/>
              <a:t>Phabricator </a:t>
            </a:r>
            <a:r>
              <a:rPr lang="zh-CN" altLang="en-US" dirty="0"/>
              <a:t>的工具进行 </a:t>
            </a:r>
            <a:r>
              <a:rPr lang="en" altLang="zh-CN" dirty="0"/>
              <a:t>Code </a:t>
            </a:r>
            <a:r>
              <a:rPr lang="en" altLang="zh-CN" dirty="0" err="1"/>
              <a:t>Reivew</a:t>
            </a:r>
            <a:r>
              <a:rPr lang="zh-CN" altLang="en" dirty="0"/>
              <a:t>，</a:t>
            </a:r>
            <a:r>
              <a:rPr lang="zh-CN" altLang="en-US" dirty="0"/>
              <a:t>该工具是和代码版本管理整合在一起的。</a:t>
            </a:r>
          </a:p>
          <a:p>
            <a:endParaRPr lang="en-US" altLang="zh-CN" dirty="0"/>
          </a:p>
          <a:p>
            <a:r>
              <a:rPr lang="zh-CN" altLang="en-US" dirty="0"/>
              <a:t>在大量的自动化测试之外，每位员工在内部使用 </a:t>
            </a:r>
            <a:r>
              <a:rPr lang="en"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 altLang="zh-CN" dirty="0"/>
              <a:t>Facebook </a:t>
            </a:r>
            <a:r>
              <a:rPr lang="zh-CN" altLang="en-US" dirty="0"/>
              <a:t>使用 </a:t>
            </a:r>
            <a:r>
              <a:rPr lang="en" altLang="zh-CN" dirty="0" err="1"/>
              <a:t>Perflab</a:t>
            </a:r>
            <a:r>
              <a:rPr lang="en"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 altLang="zh-CN" dirty="0" err="1"/>
              <a:t>Perflab</a:t>
            </a:r>
            <a:r>
              <a:rPr lang="en"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 altLang="zh-CN" dirty="0"/>
              <a:t>Facebook </a:t>
            </a:r>
            <a:r>
              <a:rPr lang="zh-CN" altLang="en-US" dirty="0"/>
              <a:t>这样一个网站，每周发布自然是分阶段进行的，首先是 </a:t>
            </a:r>
            <a:r>
              <a:rPr lang="en" altLang="zh-CN" dirty="0"/>
              <a:t>H1</a:t>
            </a:r>
            <a:r>
              <a:rPr lang="zh-CN" altLang="en" dirty="0"/>
              <a:t>，</a:t>
            </a:r>
            <a:r>
              <a:rPr lang="zh-CN" altLang="en-US" dirty="0"/>
              <a:t>即部署到仅有内部访问的服务器上，进行最后的测试，很多公司也称其为“预发布”；随后是 </a:t>
            </a:r>
            <a:r>
              <a:rPr lang="en" altLang="zh-CN" dirty="0"/>
              <a:t>H2</a:t>
            </a:r>
            <a:r>
              <a:rPr lang="zh-CN" altLang="en" dirty="0"/>
              <a:t>，</a:t>
            </a:r>
            <a:r>
              <a:rPr lang="zh-CN" altLang="en-US" dirty="0"/>
              <a:t>部署到几千台服务器上，开放给一小部分用户；如果 </a:t>
            </a:r>
            <a:r>
              <a:rPr lang="en" altLang="zh-CN" dirty="0"/>
              <a:t>H2 </a:t>
            </a:r>
            <a:r>
              <a:rPr lang="zh-CN" altLang="en-US" dirty="0"/>
              <a:t>阶段没有发现问题，则进入 </a:t>
            </a:r>
            <a:r>
              <a:rPr lang="en" altLang="zh-CN" dirty="0"/>
              <a:t>H3</a:t>
            </a:r>
            <a:r>
              <a:rPr lang="zh-CN" altLang="en"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p>
          <a:p>
            <a:endParaRPr lang="en" altLang="zh-CN" dirty="0"/>
          </a:p>
          <a:p>
            <a:r>
              <a:rPr lang="en" altLang="zh-CN" dirty="0"/>
              <a:t>Facebook </a:t>
            </a:r>
            <a:r>
              <a:rPr lang="zh-CN" altLang="en-US" dirty="0"/>
              <a:t>在四个不同的地理位置分布了大量的服务器，整个发布的包大约有 </a:t>
            </a:r>
            <a:r>
              <a:rPr lang="en-US" altLang="zh-CN" dirty="0"/>
              <a:t>1.5</a:t>
            </a:r>
            <a:r>
              <a:rPr lang="en" altLang="zh-CN" dirty="0"/>
              <a:t>G</a:t>
            </a:r>
            <a:r>
              <a:rPr lang="zh-CN" altLang="en" dirty="0"/>
              <a:t>，</a:t>
            </a:r>
            <a:r>
              <a:rPr lang="zh-CN" altLang="en-US" dirty="0"/>
              <a:t>一般需要 </a:t>
            </a:r>
            <a:r>
              <a:rPr lang="en-US" altLang="zh-CN" dirty="0"/>
              <a:t>20 </a:t>
            </a:r>
            <a:r>
              <a:rPr lang="zh-CN" altLang="en-US" dirty="0"/>
              <a:t>分钟来完成整个分发。为了实现这一点，分发过程中分发使用了 </a:t>
            </a:r>
            <a:r>
              <a:rPr lang="en" altLang="zh-CN" dirty="0"/>
              <a:t>BitTorrent</a:t>
            </a:r>
            <a:r>
              <a:rPr lang="zh-CN" altLang="en" dirty="0"/>
              <a:t>，</a:t>
            </a:r>
            <a:r>
              <a:rPr lang="zh-CN" altLang="en-US" dirty="0"/>
              <a:t>分发时也会考虑到机架和集群的亲缘性。自从 </a:t>
            </a:r>
            <a:r>
              <a:rPr lang="en" altLang="zh-CN" dirty="0"/>
              <a:t>Twitter </a:t>
            </a:r>
            <a:r>
              <a:rPr lang="zh-CN" altLang="en-US" dirty="0"/>
              <a:t>开源了他们的基于 </a:t>
            </a:r>
            <a:r>
              <a:rPr lang="en" altLang="zh-CN" dirty="0"/>
              <a:t>BitTorrent </a:t>
            </a:r>
            <a:r>
              <a:rPr lang="zh-CN" altLang="en-US" dirty="0"/>
              <a:t>的发布方案 </a:t>
            </a:r>
            <a:r>
              <a:rPr lang="en" altLang="zh-CN" dirty="0"/>
              <a:t>Murder </a:t>
            </a:r>
            <a:r>
              <a:rPr lang="zh-CN" altLang="en-US" dirty="0"/>
              <a:t>后，通过 </a:t>
            </a:r>
            <a:r>
              <a:rPr lang="en"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 altLang="zh-CN" dirty="0"/>
              <a:t>Facebook </a:t>
            </a:r>
            <a:r>
              <a:rPr lang="zh-CN" altLang="en-US" dirty="0"/>
              <a:t>会结合内部工具 </a:t>
            </a:r>
            <a:r>
              <a:rPr lang="en" altLang="zh-CN" dirty="0"/>
              <a:t>Claspin </a:t>
            </a:r>
            <a:r>
              <a:rPr lang="zh-CN" altLang="en-US" dirty="0"/>
              <a:t>和外部的信息源（比如 </a:t>
            </a:r>
            <a:r>
              <a:rPr lang="en" altLang="zh-CN" dirty="0"/>
              <a:t>Twitter</a:t>
            </a:r>
            <a:r>
              <a:rPr lang="zh-CN" altLang="en" dirty="0"/>
              <a:t>）</a:t>
            </a:r>
            <a:r>
              <a:rPr lang="zh-CN" altLang="en-US" dirty="0"/>
              <a:t>持续地监控系统的健康状态。</a:t>
            </a:r>
            <a:endParaRPr lang="en-US" altLang="zh-CN" dirty="0"/>
          </a:p>
          <a:p>
            <a:endParaRPr lang="zh-CN" altLang="en-US" dirty="0"/>
          </a:p>
          <a:p>
            <a:r>
              <a:rPr lang="zh-CN" altLang="en-US" dirty="0"/>
              <a:t>通过 </a:t>
            </a:r>
            <a:r>
              <a:rPr lang="en"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 altLang="zh-CN" dirty="0"/>
              <a:t>Gatekeeper </a:t>
            </a:r>
            <a:r>
              <a:rPr lang="zh-CN" altLang="en-US" dirty="0"/>
              <a:t>的帮助下，工程师们能方便地进行 </a:t>
            </a:r>
            <a:r>
              <a:rPr lang="en" altLang="zh-CN" dirty="0"/>
              <a:t>A/B </a:t>
            </a:r>
            <a:r>
              <a:rPr lang="zh-CN" altLang="en-US" dirty="0"/>
              <a:t>测试，藉此迅速收集用户的真实体验，对产品做出调整。不要忘了，在 </a:t>
            </a:r>
            <a:r>
              <a:rPr lang="en" altLang="zh-CN" dirty="0"/>
              <a:t>Facebook</a:t>
            </a:r>
            <a:r>
              <a:rPr lang="zh-CN" altLang="en"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 altLang="zh-CN" dirty="0"/>
              <a:t>Kent Beck </a:t>
            </a:r>
            <a:r>
              <a:rPr lang="zh-CN" altLang="en-US" dirty="0"/>
              <a:t>在文中表示：</a:t>
            </a:r>
          </a:p>
          <a:p>
            <a:r>
              <a:rPr lang="zh-CN" altLang="en-US" dirty="0"/>
              <a:t>仅有方法论和工具是远远不够的，因为它们总是会被误用。所以，拥有鼓励个人责任感的企业文化是很重要的。</a:t>
            </a:r>
          </a:p>
          <a:p>
            <a:r>
              <a:rPr lang="zh-CN" altLang="en-US" dirty="0"/>
              <a:t>现在，</a:t>
            </a:r>
            <a:r>
              <a:rPr lang="en"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 altLang="zh-CN" dirty="0"/>
              <a:t>HipHop </a:t>
            </a:r>
            <a:r>
              <a:rPr lang="zh-CN" altLang="en-US" dirty="0"/>
              <a:t>胜出了，但另两组人的精力也没白费，他们提供了重要的备份能力。</a:t>
            </a:r>
          </a:p>
          <a:p>
            <a:endParaRPr lang="zh-CN" altLang="en-US" dirty="0"/>
          </a:p>
        </p:txBody>
      </p:sp>
    </p:spTree>
    <p:extLst>
      <p:ext uri="{BB962C8B-B14F-4D97-AF65-F5344CB8AC3E}">
        <p14:creationId xmlns:p14="http://schemas.microsoft.com/office/powerpoint/2010/main" val="2674438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effectLst/>
              </a:rPr>
              <a:t>多年来，我们使用简单的主程序发布分支策略每天部署三次代码到 </a:t>
            </a:r>
            <a:r>
              <a:rPr lang="en"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 altLang="zh-CN" dirty="0">
                <a:effectLst/>
              </a:rPr>
              <a:t>cherry-picking”</a:t>
            </a:r>
            <a:r>
              <a:rPr lang="zh-CN" altLang="en" dirty="0">
                <a:effectLst/>
              </a:rPr>
              <a:t>）。</a:t>
            </a:r>
            <a:r>
              <a:rPr lang="zh-CN" altLang="en-US" dirty="0">
                <a:effectLst/>
              </a:rPr>
              <a:t>总的来说，我们每天选择的变更（</a:t>
            </a:r>
            <a:r>
              <a:rPr lang="en" altLang="zh-CN" dirty="0">
                <a:effectLst/>
              </a:rPr>
              <a:t>cherry-picks</a:t>
            </a:r>
            <a:r>
              <a:rPr lang="zh-CN" altLang="en"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 altLang="zh-CN" dirty="0">
                <a:effectLst/>
              </a:rPr>
              <a:t>cherry-picked </a:t>
            </a:r>
            <a:r>
              <a:rPr lang="zh-CN" altLang="en-US" dirty="0">
                <a:effectLst/>
              </a:rPr>
              <a:t>的变更就推入到每周的发布分支中。</a:t>
            </a:r>
          </a:p>
          <a:p>
            <a:br>
              <a:rPr lang="zh-CN" altLang="en-US" dirty="0">
                <a:effectLst/>
              </a:rPr>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在 </a:t>
            </a:r>
            <a:r>
              <a:rPr lang="en" altLang="zh-CN" dirty="0"/>
              <a:t>Facebook</a:t>
            </a:r>
            <a:r>
              <a:rPr lang="zh-CN" altLang="en" dirty="0"/>
              <a:t>，</a:t>
            </a:r>
            <a:r>
              <a:rPr lang="zh-CN" altLang="en-US" dirty="0"/>
              <a:t>所有前端工程师都工作在同一个稳定的分支上，这也能加快开发速度，因为省去了繁琐的分支合并过程。在日常开发中，每个人都用 </a:t>
            </a:r>
            <a:r>
              <a:rPr lang="en" altLang="zh-CN" dirty="0"/>
              <a:t>git </a:t>
            </a:r>
            <a:r>
              <a:rPr lang="zh-CN" altLang="en-US" dirty="0"/>
              <a:t>在本地进行开发，当代码就绪之后，就会将它推送到 </a:t>
            </a:r>
            <a:r>
              <a:rPr lang="en" altLang="zh-CN" dirty="0"/>
              <a:t>SVN </a:t>
            </a:r>
            <a:r>
              <a:rPr lang="zh-CN" altLang="en-US" dirty="0"/>
              <a:t>上（之所以是 </a:t>
            </a:r>
            <a:r>
              <a:rPr lang="en" altLang="zh-CN" dirty="0"/>
              <a:t>SVN</a:t>
            </a:r>
            <a:r>
              <a:rPr lang="zh-CN" altLang="en"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 altLang="zh-CN" dirty="0"/>
              <a:t>Push Karma”</a:t>
            </a:r>
            <a:r>
              <a:rPr lang="zh-CN" altLang="en"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 altLang="zh-CN" dirty="0"/>
              <a:t>Bugfix</a:t>
            </a:r>
            <a:r>
              <a:rPr lang="zh-CN" altLang="en"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18904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effectLst/>
            </a:endParaRPr>
          </a:p>
          <a:p>
            <a:r>
              <a:rPr lang="zh-CN" altLang="en-US" sz="1200" b="0" i="0" kern="1200" dirty="0">
                <a:solidFill>
                  <a:schemeClr val="tx1"/>
                </a:solidFill>
                <a:effectLst/>
                <a:latin typeface="+mn-lt"/>
                <a:ea typeface="+mn-ea"/>
                <a:cs typeface="+mn-cs"/>
              </a:rPr>
              <a:t>首先，代码变更通过一系列自动化的内部测试后才能被提交到主分支，进而被推送给</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的员工。在这一阶段引入的任何回归，都会使我们收到推送阻塞警报，而有个紧急停止按钮也可以使我们阻止代码的进一步发布。如果一切正常，我们会将变更推送到</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的生产环境，在那里我们会继续收集信号和监测警报，尤其是对于那些我们的自动测试和员工的内部测试没有发现的边界情况。最后，我们才将这些变更</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部署到生产环境中，由名为</a:t>
            </a:r>
            <a:r>
              <a:rPr lang="en" altLang="zh-CN" sz="1200" b="0" i="0" kern="1200" dirty="0">
                <a:solidFill>
                  <a:schemeClr val="tx1"/>
                </a:solidFill>
                <a:effectLst/>
                <a:latin typeface="+mn-lt"/>
                <a:ea typeface="+mn-ea"/>
                <a:cs typeface="+mn-cs"/>
              </a:rPr>
              <a:t>Flytrap</a:t>
            </a:r>
            <a:r>
              <a:rPr lang="zh-CN" altLang="en-US" sz="1200" b="0" i="0" kern="1200" dirty="0">
                <a:solidFill>
                  <a:schemeClr val="tx1"/>
                </a:solidFill>
                <a:effectLst/>
                <a:latin typeface="+mn-lt"/>
                <a:ea typeface="+mn-ea"/>
                <a:cs typeface="+mn-cs"/>
              </a:rPr>
              <a:t>的工具收集用户报告，并在异常时给我们发送警报。</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许多变更最初都是由 </a:t>
            </a:r>
            <a:r>
              <a:rPr lang="en" altLang="zh-CN" sz="1200" b="0" i="0" kern="1200" dirty="0">
                <a:solidFill>
                  <a:schemeClr val="tx1"/>
                </a:solidFill>
                <a:effectLst/>
                <a:latin typeface="+mn-lt"/>
                <a:ea typeface="+mn-ea"/>
                <a:cs typeface="+mn-cs"/>
              </a:rPr>
              <a:t>Gatekeeper </a:t>
            </a:r>
            <a:r>
              <a:rPr lang="zh-CN" altLang="en-US" sz="1200" b="0" i="0" kern="1200" dirty="0">
                <a:solidFill>
                  <a:schemeClr val="tx1"/>
                </a:solidFill>
                <a:effectLst/>
                <a:latin typeface="+mn-lt"/>
                <a:ea typeface="+mn-ea"/>
                <a:cs typeface="+mn-cs"/>
              </a:rPr>
              <a:t>系统控制的，这使得我们能够独立地发布移动端和 </a:t>
            </a:r>
            <a:r>
              <a:rPr lang="en"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端代码而不依赖于新功能，同时有助于降低由任何特定更新导致问题的风险。如果确实发现了问题，我们只需要关闭 </a:t>
            </a:r>
            <a:r>
              <a:rPr lang="en" altLang="zh-CN" sz="1200" b="0" i="0" kern="1200" dirty="0">
                <a:solidFill>
                  <a:schemeClr val="tx1"/>
                </a:solidFill>
                <a:effectLst/>
                <a:latin typeface="+mn-lt"/>
                <a:ea typeface="+mn-ea"/>
                <a:cs typeface="+mn-cs"/>
              </a:rPr>
              <a:t>gatekeeper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而不是回退到之前的版本或修复当前版本。</a:t>
            </a:r>
          </a:p>
          <a:p>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1365645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extLst>
      <p:ext uri="{BB962C8B-B14F-4D97-AF65-F5344CB8AC3E}">
        <p14:creationId xmlns:p14="http://schemas.microsoft.com/office/powerpoint/2010/main" val="37208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不仅每次提交时会运行构建和测试栈，而且在代码变更的生命周期内也会运行多次。仅在安卓系统上，我们每天就能完成</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万到</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万次构建。</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976899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基于云的服务有很多原因。移动版本只能定期发布。用户可以选择何时以及是否进行升级，这意味着几个不同释放在生产中共存。有数百个</a:t>
            </a:r>
            <a:r>
              <a:rPr lang="en" altLang="zh-CN" sz="1200" b="0" i="0" kern="1200" dirty="0">
                <a:solidFill>
                  <a:schemeClr val="tx1"/>
                </a:solidFill>
                <a:effectLst/>
                <a:latin typeface="+mn-lt"/>
                <a:ea typeface="+mn-ea"/>
                <a:cs typeface="+mn-cs"/>
              </a:rPr>
              <a:t>droid</a:t>
            </a:r>
            <a:r>
              <a:rPr lang="zh-CN" altLang="en-US" sz="1200" b="0" i="0" kern="1200" dirty="0">
                <a:solidFill>
                  <a:schemeClr val="tx1"/>
                </a:solidFill>
                <a:effectLst/>
                <a:latin typeface="+mn-lt"/>
                <a:ea typeface="+mn-ea"/>
                <a:cs typeface="+mn-cs"/>
              </a:rPr>
              <a:t>硬件变体，增加了遭受危险的风险正在部署的软件中的错误</a:t>
            </a: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在增加移动部署的频率。超过</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多年以来，</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版本已经脱离了部署每个星期要部署</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个星期。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FB’s mobile software is used by over a billion people each day.</a:t>
            </a:r>
            <a:r>
              <a:rPr lang="zh-CN" altLang="en-US" sz="1200" b="0" i="0" kern="1200" dirty="0">
                <a:solidFill>
                  <a:schemeClr val="tx1"/>
                </a:solidFill>
                <a:effectLst/>
                <a:latin typeface="+mn-lt"/>
                <a:ea typeface="+mn-ea"/>
                <a:cs typeface="+mn-cs"/>
              </a:rPr>
              <a:t>关键挑战部署移动软件是因为无法部署，该软件以与云相同的方式连续不断地运行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软件更新的频率可能受到以下限制：</a:t>
            </a:r>
          </a:p>
          <a:p>
            <a:r>
              <a:rPr lang="zh-CN" altLang="en-US" sz="1200" b="0" i="0" kern="1200" dirty="0">
                <a:solidFill>
                  <a:schemeClr val="tx1"/>
                </a:solidFill>
                <a:effectLst/>
                <a:latin typeface="+mn-lt"/>
                <a:ea typeface="+mn-ea"/>
                <a:cs typeface="+mn-cs"/>
              </a:rPr>
              <a:t>原因（</a:t>
            </a:r>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移动平台上的软件更新不正确</a:t>
            </a:r>
          </a:p>
          <a:p>
            <a:r>
              <a:rPr lang="zh-CN" altLang="en-US" sz="1200" b="0" i="0" kern="1200" dirty="0">
                <a:solidFill>
                  <a:schemeClr val="tx1"/>
                </a:solidFill>
                <a:effectLst/>
                <a:latin typeface="+mn-lt"/>
                <a:ea typeface="+mn-ea"/>
                <a:cs typeface="+mn-cs"/>
              </a:rPr>
              <a:t>对最终用户完全透明，以及（</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时间平台需要进行应用评论</a:t>
            </a:r>
          </a:p>
          <a:p>
            <a:r>
              <a:rPr lang="zh-CN" altLang="en-US" sz="1200" b="0" i="0" kern="1200" dirty="0">
                <a:solidFill>
                  <a:schemeClr val="tx1"/>
                </a:solidFill>
                <a:effectLst/>
                <a:latin typeface="+mn-lt"/>
                <a:ea typeface="+mn-ea"/>
                <a:cs typeface="+mn-cs"/>
              </a:rPr>
              <a:t>所有者</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a:t>
            </a:r>
            <a:r>
              <a:rPr lang="en" altLang="zh-CN" sz="1200" b="0" i="0" kern="1200" dirty="0">
                <a:solidFill>
                  <a:schemeClr val="tx1"/>
                </a:solidFill>
                <a:effectLst/>
                <a:latin typeface="+mn-lt"/>
                <a:ea typeface="+mn-ea"/>
                <a:cs typeface="+mn-cs"/>
              </a:rPr>
              <a:t>Apple</a:t>
            </a:r>
            <a:r>
              <a:rPr lang="zh-CN" altLang="en-US" sz="1200" b="0" i="0" kern="1200" dirty="0">
                <a:solidFill>
                  <a:schemeClr val="tx1"/>
                </a:solidFill>
                <a:effectLst/>
                <a:latin typeface="+mn-lt"/>
                <a:ea typeface="+mn-ea"/>
                <a:cs typeface="+mn-cs"/>
              </a:rPr>
              <a:t>对</a:t>
            </a:r>
            <a:r>
              <a:rPr lang="en"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应用程序的评论。</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软件不能增量部署一个模块一次 而是必须部署所有软件、作为一个大二进制文件；这增加了风险。</a:t>
            </a:r>
          </a:p>
          <a:p>
            <a:br>
              <a:rPr lang="zh-CN" altLang="en-US" dirty="0"/>
            </a:b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908295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951622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减轻风险的行动更加有限；例如，修补程序和回滚在很大程度上是不可接受的，并且只能在最罕见的情况下使用，因为</a:t>
            </a:r>
          </a:p>
          <a:p>
            <a:r>
              <a:rPr lang="zh-CN" altLang="en-US" sz="1200" b="0" i="0" kern="1200" dirty="0">
                <a:solidFill>
                  <a:schemeClr val="tx1"/>
                </a:solidFill>
                <a:effectLst/>
                <a:latin typeface="+mn-lt"/>
                <a:ea typeface="+mn-ea"/>
                <a:cs typeface="+mn-cs"/>
              </a:rPr>
              <a:t>他们涉及到经销商的合作软件（例如</a:t>
            </a:r>
            <a:r>
              <a:rPr lang="en" altLang="zh-CN" sz="1200" b="0" i="0" kern="1200" dirty="0">
                <a:solidFill>
                  <a:schemeClr val="tx1"/>
                </a:solidFill>
                <a:effectLst/>
                <a:latin typeface="+mn-lt"/>
                <a:ea typeface="+mn-ea"/>
                <a:cs typeface="+mn-cs"/>
              </a:rPr>
              <a:t>Apple</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最终用户可以选择何时升级手机软件（如果有的话），这意味着不同的版本该软件部分同时运行，并且需要继续正常运行。</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许多硬件变体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特别是对于</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并且需要同时支持多种操作系统版本自然地。每次部署的风险都会增加明显是因为笛卡尔积的大小</a:t>
            </a:r>
            <a:r>
              <a:rPr lang="en" altLang="zh-CN" sz="1200" b="0" i="0" kern="1200" dirty="0" err="1">
                <a:solidFill>
                  <a:schemeClr val="tx1"/>
                </a:solidFill>
                <a:effectLst/>
                <a:latin typeface="+mn-lt"/>
                <a:ea typeface="+mn-ea"/>
                <a:cs typeface="+mn-cs"/>
              </a:rPr>
              <a:t>uct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应用程序版本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（操作系统类型和版本）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硬件平台。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Given the above constraints, a compelling open question that arises is: How close to “continuous” can one update and deploy mobile software?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33950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190188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总体架构如图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所示。该图有两类活动：开发活动和部署活动</a:t>
            </a:r>
          </a:p>
          <a:p>
            <a:endParaRPr lang="en-US" altLang="zh-CN" dirty="0"/>
          </a:p>
          <a:p>
            <a:r>
              <a:rPr lang="zh-CN" altLang="en-US" sz="1200" b="0" i="0" kern="1200" dirty="0">
                <a:solidFill>
                  <a:schemeClr val="tx1"/>
                </a:solidFill>
                <a:effectLst/>
                <a:latin typeface="+mn-lt"/>
                <a:ea typeface="+mn-ea"/>
                <a:cs typeface="+mn-cs"/>
              </a:rPr>
              <a:t>首先，我们描述开发活动。有效地移动设备的开发活动之间没有区别，</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的基于云的软件。开发者分叉本地修订控制系统分支来自</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分支。使用以下命令对本地分支进行软件更新频繁提交。经过适当的测试之后，</a:t>
            </a:r>
            <a:r>
              <a:rPr lang="en"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认为她的软件更新已准备就绪，可以部署，她将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更新推送到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分支中。正如我们所示</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中，每个开发人员将此类更新推送到主服务器中每周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次分支，其时间范围可与云计算媲美</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的基础软件。</a:t>
            </a:r>
          </a:p>
          <a:p>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鼓励的一种显着编码实践是使用一种称为</a:t>
            </a:r>
            <a:r>
              <a:rPr lang="en" altLang="zh-CN" sz="1200" b="0" i="0" kern="1200" dirty="0">
                <a:solidFill>
                  <a:schemeClr val="tx1"/>
                </a:solidFill>
                <a:effectLst/>
                <a:latin typeface="+mn-lt"/>
                <a:ea typeface="+mn-ea"/>
                <a:cs typeface="+mn-cs"/>
              </a:rPr>
              <a:t>Gatekeeper</a:t>
            </a:r>
            <a:r>
              <a:rPr lang="zh-CN" altLang="en-US" sz="1200" b="0" i="0" kern="1200" dirty="0">
                <a:solidFill>
                  <a:schemeClr val="tx1"/>
                </a:solidFill>
                <a:effectLst/>
                <a:latin typeface="+mn-lt"/>
                <a:ea typeface="+mn-ea"/>
                <a:cs typeface="+mn-cs"/>
              </a:rPr>
              <a:t>的机制，它可以使人动态</a:t>
            </a:r>
            <a:r>
              <a:rPr lang="en" altLang="zh-CN" sz="1200" b="0" i="0" kern="1200" dirty="0" err="1">
                <a:solidFill>
                  <a:schemeClr val="tx1"/>
                </a:solidFill>
                <a:effectLst/>
                <a:latin typeface="+mn-lt"/>
                <a:ea typeface="+mn-ea"/>
                <a:cs typeface="+mn-cs"/>
              </a:rPr>
              <a:t>cally</a:t>
            </a:r>
            <a:r>
              <a:rPr lang="zh-CN" altLang="en-US" sz="1200" b="0" i="0" kern="1200" dirty="0">
                <a:solidFill>
                  <a:schemeClr val="tx1"/>
                </a:solidFill>
                <a:effectLst/>
                <a:latin typeface="+mn-lt"/>
                <a:ea typeface="+mn-ea"/>
                <a:cs typeface="+mn-cs"/>
              </a:rPr>
              <a:t>控制移动设备上功能的可用性。</a:t>
            </a:r>
          </a:p>
          <a:p>
            <a:r>
              <a:rPr lang="zh-CN" altLang="en-US" sz="1200" b="0" i="0" kern="1200" dirty="0">
                <a:solidFill>
                  <a:schemeClr val="tx1"/>
                </a:solidFill>
                <a:effectLst/>
                <a:latin typeface="+mn-lt"/>
                <a:ea typeface="+mn-ea"/>
                <a:cs typeface="+mn-cs"/>
              </a:rPr>
              <a:t>实际上，此机制提供了动态地从服务器端打开或关闭移动端功能，即使在客户手中的设备上。因此，如果新部署</a:t>
            </a:r>
          </a:p>
          <a:p>
            <a:r>
              <a:rPr lang="zh-CN" altLang="en-US" sz="1200" b="0" i="0" kern="1200" dirty="0">
                <a:solidFill>
                  <a:schemeClr val="tx1"/>
                </a:solidFill>
                <a:effectLst/>
                <a:latin typeface="+mn-lt"/>
                <a:ea typeface="+mn-ea"/>
                <a:cs typeface="+mn-cs"/>
              </a:rPr>
              <a:t>功能异常，可以将其关闭。这种机制也可以用于逐步打开有针对性的方式，例如通过定位操作系统，特定的操作系统版本版本，硬件设备类型，特定的硬件设备型号，国家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地区，语言环境等。它也可以用于</a:t>
            </a:r>
            <a:r>
              <a:rPr lang="en" altLang="zh-CN" sz="1200" b="0" i="0" kern="1200" dirty="0">
                <a:solidFill>
                  <a:schemeClr val="tx1"/>
                </a:solidFill>
                <a:effectLst/>
                <a:latin typeface="+mn-lt"/>
                <a:ea typeface="+mn-ea"/>
                <a:cs typeface="+mn-cs"/>
              </a:rPr>
              <a:t>A / B</a:t>
            </a:r>
            <a:r>
              <a:rPr lang="zh-CN" altLang="en-US" sz="1200" b="0" i="0" kern="1200" dirty="0">
                <a:solidFill>
                  <a:schemeClr val="tx1"/>
                </a:solidFill>
                <a:effectLst/>
                <a:latin typeface="+mn-lt"/>
                <a:ea typeface="+mn-ea"/>
                <a:cs typeface="+mn-cs"/>
              </a:rPr>
              <a:t>测试，例如测试一项功能是否获得更多用法而不是替代方法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部署活动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Both iOS and Android deploy </a:t>
            </a:r>
            <a:r>
              <a:rPr lang="en" altLang="zh-CN" sz="1200" kern="1200" dirty="0" err="1">
                <a:solidFill>
                  <a:schemeClr val="tx1"/>
                </a:solidFill>
                <a:effectLst/>
                <a:latin typeface="+mn-lt"/>
                <a:ea typeface="+mn-ea"/>
                <a:cs typeface="+mn-cs"/>
              </a:rPr>
              <a:t>soFB</a:t>
            </a:r>
            <a:r>
              <a:rPr lang="en" altLang="zh-CN" sz="1200" kern="1200" dirty="0">
                <a:solidFill>
                  <a:schemeClr val="tx1"/>
                </a:solidFill>
                <a:effectLst/>
                <a:latin typeface="+mn-lt"/>
                <a:ea typeface="+mn-ea"/>
                <a:cs typeface="+mn-cs"/>
              </a:rPr>
              <a:t>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We now describe the lower half of the figure correspond-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to deployment activities. FB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The team includes project managers who are responsible for their target platform and who can make informed decisions as to which issues are launch-blocking or not. </a:t>
            </a:r>
            <a:endParaRPr lang="en" altLang="zh-CN" dirty="0"/>
          </a:p>
          <a:p>
            <a:r>
              <a:rPr lang="en" altLang="zh-CN" sz="1200" kern="1200" dirty="0" err="1">
                <a:solidFill>
                  <a:schemeClr val="tx1"/>
                </a:solidFill>
                <a:effectLst/>
                <a:latin typeface="+mn-lt"/>
                <a:ea typeface="+mn-ea"/>
                <a:cs typeface="+mn-cs"/>
              </a:rPr>
              <a:t>ftware</a:t>
            </a:r>
            <a:r>
              <a:rPr lang="en" altLang="zh-CN" sz="1200" kern="1200" dirty="0">
                <a:solidFill>
                  <a:schemeClr val="tx1"/>
                </a:solidFill>
                <a:effectLst/>
                <a:latin typeface="+mn-lt"/>
                <a:ea typeface="+mn-ea"/>
                <a:cs typeface="+mn-cs"/>
              </a:rPr>
              <a:t> on a fixed-date cycle in a pipelined fashion. We begin by describing the specific process for iOS and then describe how the process for Android differs.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471479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 Release branch is cut from the Master branch by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at a two week cadence every other Sunday at 6pm. </a:t>
            </a:r>
            <a:endParaRPr lang="en" altLang="zh-CN" dirty="0"/>
          </a:p>
          <a:p>
            <a:endParaRPr lang="zh-CN" altLang="en-US" dirty="0"/>
          </a:p>
        </p:txBody>
      </p:sp>
    </p:spTree>
    <p:extLst>
      <p:ext uri="{BB962C8B-B14F-4D97-AF65-F5344CB8AC3E}">
        <p14:creationId xmlns:p14="http://schemas.microsoft.com/office/powerpoint/2010/main" val="1788459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 altLang="zh-CN" dirty="0"/>
          </a:p>
          <a:p>
            <a:endParaRPr lang="zh-CN" altLang="en-US" dirty="0"/>
          </a:p>
        </p:txBody>
      </p:sp>
    </p:spTree>
    <p:extLst>
      <p:ext uri="{BB962C8B-B14F-4D97-AF65-F5344CB8AC3E}">
        <p14:creationId xmlns:p14="http://schemas.microsoft.com/office/powerpoint/2010/main" val="1129817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team can be kept small, in part because of the tools it has at its disposal and the degree of automation in the process, </a:t>
            </a:r>
            <a:endParaRPr lang="en" altLang="zh-CN" dirty="0"/>
          </a:p>
          <a:p>
            <a:endParaRPr lang="zh-CN" altLang="en-US" dirty="0"/>
          </a:p>
        </p:txBody>
      </p:sp>
    </p:spTree>
    <p:extLst>
      <p:ext uri="{BB962C8B-B14F-4D97-AF65-F5344CB8AC3E}">
        <p14:creationId xmlns:p14="http://schemas.microsoft.com/office/powerpoint/2010/main" val="199211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Facebook collects a significant amount of data related to each release and each deployment. It retains all of this data. In this section, we describe the data sets we used for the analysis we present in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This database contains information about each mobile deployment, including the deploy- </a:t>
            </a:r>
            <a:r>
              <a:rPr lang="en" altLang="zh-CN" sz="1200" kern="1200" dirty="0" err="1">
                <a:solidFill>
                  <a:schemeClr val="tx1"/>
                </a:solidFill>
                <a:effectLst/>
                <a:latin typeface="+mn-lt"/>
                <a:ea typeface="+mn-ea"/>
                <a:cs typeface="+mn-cs"/>
              </a:rPr>
              <a:t>ment</a:t>
            </a:r>
            <a:r>
              <a:rPr lang="en" altLang="zh-CN" sz="1200" kern="1200" dirty="0">
                <a:solidFill>
                  <a:schemeClr val="tx1"/>
                </a:solidFill>
                <a:effectLst/>
                <a:latin typeface="+mn-lt"/>
                <a:ea typeface="+mn-ea"/>
                <a:cs typeface="+mn-cs"/>
              </a:rPr>
              <a:t> date, the deployment status, the release branch from which the build was made, the cut date of the re- lease being deployed, the versions of the alpha/beta/- production builds,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dirty="0"/>
          </a:p>
        </p:txBody>
      </p:sp>
    </p:spTree>
    <p:extLst>
      <p:ext uri="{BB962C8B-B14F-4D97-AF65-F5344CB8AC3E}">
        <p14:creationId xmlns:p14="http://schemas.microsoft.com/office/powerpoint/2010/main" val="392979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42005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5209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228600" indent="-228600">
              <a:buAutoNum type="arabicPeriod"/>
            </a:pPr>
            <a:r>
              <a:rPr lang="en" altLang="zh-CN" sz="1200" kern="1200" dirty="0">
                <a:solidFill>
                  <a:schemeClr val="tx1"/>
                </a:solidFill>
                <a:effectLst/>
                <a:latin typeface="+mn-lt"/>
                <a:ea typeface="+mn-ea"/>
                <a:cs typeface="+mn-cs"/>
              </a:rPr>
              <a:t>Coverage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覆盖范围</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is done as extensively as possible. Almost every test ever written that is still useful is run as frequently as it makes sense to do so. </a:t>
            </a:r>
          </a:p>
          <a:p>
            <a:pPr marL="228600" indent="-228600">
              <a:buAutoNum type="arabicPeriod"/>
            </a:pPr>
            <a:endParaRPr lang="en" altLang="zh-CN" dirty="0"/>
          </a:p>
          <a:p>
            <a:r>
              <a:rPr lang="en" altLang="zh-CN" sz="1200" kern="1200" dirty="0">
                <a:solidFill>
                  <a:schemeClr val="tx1"/>
                </a:solidFill>
                <a:effectLst/>
                <a:latin typeface="+mn-lt"/>
                <a:ea typeface="+mn-ea"/>
                <a:cs typeface="+mn-cs"/>
              </a:rPr>
              <a:t>2. Responsive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反应迅速</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p>
          <a:p>
            <a:endParaRPr lang="en" altLang="zh-CN" dirty="0"/>
          </a:p>
          <a:p>
            <a:r>
              <a:rPr lang="en" altLang="zh-CN" sz="1200" kern="1200" dirty="0">
                <a:solidFill>
                  <a:schemeClr val="tx1"/>
                </a:solidFill>
                <a:effectLst/>
                <a:latin typeface="+mn-lt"/>
                <a:ea typeface="+mn-ea"/>
                <a:cs typeface="+mn-cs"/>
              </a:rPr>
              <a:t>3. Quality</a:t>
            </a:r>
            <a:r>
              <a:rPr lang="zh-CN" altLang="en-US" sz="1200" kern="1200" dirty="0">
                <a:solidFill>
                  <a:schemeClr val="tx1"/>
                </a:solidFill>
                <a:effectLst/>
                <a:latin typeface="+mn-lt"/>
                <a:ea typeface="+mn-ea"/>
                <a:cs typeface="+mn-cs"/>
              </a:rPr>
              <a:t>（质量）</a:t>
            </a:r>
            <a:r>
              <a:rPr lang="en" altLang="zh-CN" sz="1200" kern="1200" dirty="0">
                <a:solidFill>
                  <a:schemeClr val="tx1"/>
                </a:solidFill>
                <a:effectLst/>
                <a:latin typeface="+mn-lt"/>
                <a:ea typeface="+mn-ea"/>
                <a:cs typeface="+mn-cs"/>
              </a:rPr>
              <a:t>. Tests should identify issues with surgical precision. False positives and false negatives need to be minimized. This is important not only to minimize the time developers spend on chasing false alarms, but also to prevent test results from being ignored over time. </a:t>
            </a:r>
          </a:p>
          <a:p>
            <a:endParaRPr lang="en" altLang="zh-CN" dirty="0"/>
          </a:p>
          <a:p>
            <a:r>
              <a:rPr lang="en" altLang="zh-CN" sz="1200" kern="1200" dirty="0">
                <a:solidFill>
                  <a:schemeClr val="tx1"/>
                </a:solidFill>
                <a:effectLst/>
                <a:latin typeface="+mn-lt"/>
                <a:ea typeface="+mn-ea"/>
                <a:cs typeface="+mn-cs"/>
              </a:rPr>
              <a:t>4. Automation</a:t>
            </a:r>
            <a:r>
              <a:rPr lang="zh-CN" altLang="en-US" sz="1200" kern="1200" dirty="0">
                <a:solidFill>
                  <a:schemeClr val="tx1"/>
                </a:solidFill>
                <a:effectLst/>
                <a:latin typeface="+mn-lt"/>
                <a:ea typeface="+mn-ea"/>
                <a:cs typeface="+mn-cs"/>
              </a:rPr>
              <a:t>（自动化）</a:t>
            </a:r>
            <a:r>
              <a:rPr lang="en" altLang="zh-CN" sz="1200" kern="1200" dirty="0">
                <a:solidFill>
                  <a:schemeClr val="tx1"/>
                </a:solidFill>
                <a:effectLst/>
                <a:latin typeface="+mn-lt"/>
                <a:ea typeface="+mn-ea"/>
                <a:cs typeface="+mn-cs"/>
              </a:rPr>
              <a:t>. Tests are automated as much as pos- </a:t>
            </a:r>
            <a:r>
              <a:rPr lang="en" altLang="zh-CN" sz="1200" kern="1200" dirty="0" err="1">
                <a:solidFill>
                  <a:schemeClr val="tx1"/>
                </a:solidFill>
                <a:effectLst/>
                <a:latin typeface="+mn-lt"/>
                <a:ea typeface="+mn-ea"/>
                <a:cs typeface="+mn-cs"/>
              </a:rPr>
              <a:t>sible</a:t>
            </a:r>
            <a:r>
              <a:rPr lang="en" altLang="zh-CN" sz="1200" kern="1200" dirty="0">
                <a:solidFill>
                  <a:schemeClr val="tx1"/>
                </a:solidFill>
                <a:effectLst/>
                <a:latin typeface="+mn-lt"/>
                <a:ea typeface="+mn-ea"/>
                <a:cs typeface="+mn-cs"/>
              </a:rPr>
              <a:t>. This makes them repeatable, and it ensures the tests are run on a regular basis. An additional aspect of automation has proved to be useful: automatically identifying the developer that caused a regression with his code changes so that he can be informed </a:t>
            </a:r>
            <a:r>
              <a:rPr lang="en" altLang="zh-CN" sz="1200" kern="1200" dirty="0" err="1">
                <a:solidFill>
                  <a:schemeClr val="tx1"/>
                </a:solidFill>
                <a:effectLst/>
                <a:latin typeface="+mn-lt"/>
                <a:ea typeface="+mn-ea"/>
                <a:cs typeface="+mn-cs"/>
              </a:rPr>
              <a:t>immedi</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ately</a:t>
            </a:r>
            <a:r>
              <a:rPr lang="en" altLang="zh-CN" sz="1200" kern="1200" dirty="0">
                <a:solidFill>
                  <a:schemeClr val="tx1"/>
                </a:solidFill>
                <a:effectLst/>
                <a:latin typeface="+mn-lt"/>
                <a:ea typeface="+mn-ea"/>
                <a:cs typeface="+mn-cs"/>
              </a:rPr>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 altLang="zh-CN" sz="1200" kern="1200" dirty="0" err="1">
                <a:solidFill>
                  <a:schemeClr val="tx1"/>
                </a:solidFill>
                <a:effectLst/>
                <a:latin typeface="+mn-lt"/>
                <a:ea typeface="+mn-ea"/>
                <a:cs typeface="+mn-cs"/>
              </a:rPr>
              <a:t>pability</a:t>
            </a:r>
            <a:r>
              <a:rPr lang="en" altLang="zh-CN" sz="1200" kern="1200" dirty="0">
                <a:solidFill>
                  <a:schemeClr val="tx1"/>
                </a:solidFill>
                <a:effectLst/>
                <a:latin typeface="+mn-lt"/>
                <a:ea typeface="+mn-ea"/>
                <a:cs typeface="+mn-cs"/>
              </a:rPr>
              <a:t> since it is effective only when the quality is high. </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5. Prioritization</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优先级</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requires a lot of computing resources if it is to be exhaustive and responsive at the same time. Since resources will invariably be limited, a prioritized testing strategy is imperative. For example, when a change is pushed to the Master branch, </a:t>
            </a:r>
            <a:r>
              <a:rPr lang="en" altLang="zh-CN" sz="1200" kern="1200" dirty="0" err="1">
                <a:solidFill>
                  <a:schemeClr val="tx1"/>
                </a:solidFill>
                <a:effectLst/>
                <a:latin typeface="+mn-lt"/>
                <a:ea typeface="+mn-ea"/>
                <a:cs typeface="+mn-cs"/>
              </a:rPr>
              <a:t>inte</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gration</a:t>
            </a:r>
            <a:r>
              <a:rPr lang="en" altLang="zh-CN" sz="1200" kern="1200" dirty="0">
                <a:solidFill>
                  <a:schemeClr val="tx1"/>
                </a:solidFill>
                <a:effectLst/>
                <a:latin typeface="+mn-lt"/>
                <a:ea typeface="+mn-ea"/>
                <a:cs typeface="+mn-cs"/>
              </a:rPr>
              <a:t> tests are only done on those portions of the app that might be affected by the changes being pushed, instead of running the full test-suite. This makes it possible to provide key test results to the developer more quickly. Complete integration tests are run </a:t>
            </a:r>
            <a:r>
              <a:rPr lang="en" altLang="zh-CN" sz="1200" kern="1200" dirty="0" err="1">
                <a:solidFill>
                  <a:schemeClr val="tx1"/>
                </a:solidFill>
                <a:effectLst/>
                <a:latin typeface="+mn-lt"/>
                <a:ea typeface="+mn-ea"/>
                <a:cs typeface="+mn-cs"/>
              </a:rPr>
              <a:t>ev</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ery</a:t>
            </a:r>
            <a:r>
              <a:rPr lang="en" altLang="zh-CN" sz="1200" kern="1200" dirty="0">
                <a:solidFill>
                  <a:schemeClr val="tx1"/>
                </a:solidFill>
                <a:effectLst/>
                <a:latin typeface="+mn-lt"/>
                <a:ea typeface="+mn-ea"/>
                <a:cs typeface="+mn-cs"/>
              </a:rPr>
              <a:t> few hours on the Master and Release branches. </a:t>
            </a:r>
            <a:endParaRPr lang="en" altLang="zh-CN" dirty="0"/>
          </a:p>
          <a:p>
            <a:endParaRPr lang="en" altLang="zh-CN" dirty="0"/>
          </a:p>
          <a:p>
            <a:endParaRPr lang="zh-CN" altLang="en-US" dirty="0"/>
          </a:p>
        </p:txBody>
      </p:sp>
    </p:spTree>
    <p:extLst>
      <p:ext uri="{BB962C8B-B14F-4D97-AF65-F5344CB8AC3E}">
        <p14:creationId xmlns:p14="http://schemas.microsoft.com/office/powerpoint/2010/main" val="1204080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kern="1200" dirty="0">
                <a:solidFill>
                  <a:schemeClr val="tx1"/>
                </a:solidFill>
                <a:effectLst/>
                <a:latin typeface="+mn-lt"/>
                <a:ea typeface="+mn-ea"/>
                <a:cs typeface="+mn-cs"/>
              </a:rPr>
              <a:t>Testing is particularly important for mobile apps for the following reasons: </a:t>
            </a:r>
            <a:endParaRPr lang="en" altLang="zh-CN" dirty="0">
              <a:effectLst/>
            </a:endParaRPr>
          </a:p>
          <a:p>
            <a:pPr lvl="1"/>
            <a:r>
              <a:rPr lang="en" altLang="zh-CN" sz="1200" kern="1200" dirty="0">
                <a:solidFill>
                  <a:schemeClr val="tx1"/>
                </a:solidFill>
                <a:effectLst/>
                <a:latin typeface="+mn-lt"/>
                <a:ea typeface="+mn-ea"/>
                <a:cs typeface="+mn-cs"/>
              </a:rPr>
              <a:t>Thousands of updates are made to mobile software each week. </a:t>
            </a:r>
          </a:p>
          <a:p>
            <a:pPr lvl="1"/>
            <a:r>
              <a:rPr lang="en" altLang="zh-CN" sz="1200" kern="1200" dirty="0">
                <a:solidFill>
                  <a:schemeClr val="tx1"/>
                </a:solidFill>
                <a:effectLst/>
                <a:latin typeface="+mn-lt"/>
                <a:ea typeface="+mn-ea"/>
                <a:cs typeface="+mn-cs"/>
              </a:rPr>
              <a:t>There are hundreds of device and OS version combi- nations the software has to run on. </a:t>
            </a:r>
          </a:p>
          <a:p>
            <a:pPr lvl="1"/>
            <a:r>
              <a:rPr lang="en" altLang="zh-CN" sz="1200" kern="1200" dirty="0">
                <a:solidFill>
                  <a:schemeClr val="tx1"/>
                </a:solidFill>
                <a:effectLst/>
                <a:latin typeface="+mn-lt"/>
                <a:ea typeface="+mn-ea"/>
                <a:cs typeface="+mn-cs"/>
              </a:rPr>
              <a:t>The options available for taking remedial actions when critical issues arise post-deployment are limited. </a:t>
            </a:r>
          </a:p>
          <a:p>
            <a:endParaRPr lang="en-US" altLang="zh-CN" dirty="0"/>
          </a:p>
          <a:p>
            <a:r>
              <a:rPr lang="en" altLang="zh-CN" sz="1200" kern="1200" dirty="0">
                <a:solidFill>
                  <a:schemeClr val="tx1"/>
                </a:solidFill>
                <a:effectLst/>
                <a:latin typeface="+mn-lt"/>
                <a:ea typeface="+mn-ea"/>
                <a:cs typeface="+mn-cs"/>
              </a:rPr>
              <a:t>As one might expect, FB applies numerous types of tests, including unit tests, static analysis tests, integration tests, screen layout tests, performance tests, build tests, as well as manual tests. </a:t>
            </a:r>
          </a:p>
          <a:p>
            <a:endParaRPr lang="en"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 altLang="zh-CN" dirty="0"/>
          </a:p>
          <a:p>
            <a:endParaRPr lang="en" altLang="zh-CN" dirty="0">
              <a:effectLst/>
            </a:endParaRPr>
          </a:p>
          <a:p>
            <a:endParaRPr lang="zh-CN" altLang="en-US" dirty="0"/>
          </a:p>
        </p:txBody>
      </p:sp>
    </p:spTree>
    <p:extLst>
      <p:ext uri="{BB962C8B-B14F-4D97-AF65-F5344CB8AC3E}">
        <p14:creationId xmlns:p14="http://schemas.microsoft.com/office/powerpoint/2010/main" val="3989656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kern="1200" dirty="0">
                <a:solidFill>
                  <a:schemeClr val="tx1"/>
                </a:solidFill>
                <a:effectLst/>
                <a:latin typeface="+mn-lt"/>
                <a:ea typeface="+mn-ea"/>
                <a:cs typeface="+mn-cs"/>
              </a:rPr>
              <a:t>Table 1 lists some of the types of testing conducted on the mobile software. These tests are run in all phases of the development and deployment cycle. </a:t>
            </a:r>
          </a:p>
          <a:p>
            <a:endParaRPr lang="en" altLang="zh-CN" dirty="0"/>
          </a:p>
          <a:p>
            <a:r>
              <a:rPr lang="en" altLang="zh-CN" sz="1200" kern="1200" dirty="0">
                <a:solidFill>
                  <a:schemeClr val="tx1"/>
                </a:solidFill>
                <a:effectLst/>
                <a:latin typeface="+mn-lt"/>
                <a:ea typeface="+mn-ea"/>
                <a:cs typeface="+mn-cs"/>
              </a:rPr>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p>
          <a:p>
            <a:endParaRPr lang="en" altLang="zh-CN" dirty="0"/>
          </a:p>
          <a:p>
            <a:r>
              <a:rPr lang="en" altLang="zh-CN" sz="1200" kern="1200" dirty="0">
                <a:solidFill>
                  <a:schemeClr val="tx1"/>
                </a:solidFill>
                <a:effectLst/>
                <a:latin typeface="+mn-lt"/>
                <a:ea typeface="+mn-ea"/>
                <a:cs typeface="+mn-cs"/>
              </a:rPr>
              <a:t>On Push. When the developer believes her changes are complete and work correctly, she initiates a push of her changes to the Master branch. Before the actual push </a:t>
            </a:r>
            <a:r>
              <a:rPr lang="en" altLang="zh-CN" sz="1200" kern="1200" dirty="0" err="1">
                <a:solidFill>
                  <a:schemeClr val="tx1"/>
                </a:solidFill>
                <a:effectLst/>
                <a:latin typeface="+mn-lt"/>
                <a:ea typeface="+mn-ea"/>
                <a:cs typeface="+mn-cs"/>
              </a:rPr>
              <a:t>oc</a:t>
            </a:r>
            <a:r>
              <a:rPr lang="en" altLang="zh-CN" sz="1200" kern="1200" dirty="0">
                <a:solidFill>
                  <a:schemeClr val="tx1"/>
                </a:solidFill>
                <a:effectLst/>
                <a:latin typeface="+mn-lt"/>
                <a:ea typeface="+mn-ea"/>
                <a:cs typeface="+mn-cs"/>
              </a:rPr>
              <a:t>- curs, a number of tests are run automatically to determine whether the push should be blocked. These include stan- </a:t>
            </a:r>
            <a:r>
              <a:rPr lang="en" altLang="zh-CN" sz="1200" kern="1200" dirty="0" err="1">
                <a:solidFill>
                  <a:schemeClr val="tx1"/>
                </a:solidFill>
                <a:effectLst/>
                <a:latin typeface="+mn-lt"/>
                <a:ea typeface="+mn-ea"/>
                <a:cs typeface="+mn-cs"/>
              </a:rPr>
              <a:t>dard</a:t>
            </a:r>
            <a:r>
              <a:rPr lang="en" altLang="zh-CN" sz="1200" kern="1200" dirty="0">
                <a:solidFill>
                  <a:schemeClr val="tx1"/>
                </a:solidFill>
                <a:effectLst/>
                <a:latin typeface="+mn-lt"/>
                <a:ea typeface="+mn-ea"/>
                <a:cs typeface="+mn-cs"/>
              </a:rPr>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p>
          <a:p>
            <a:endParaRPr lang="en" altLang="zh-CN" dirty="0"/>
          </a:p>
          <a:p>
            <a:r>
              <a:rPr lang="en" altLang="zh-CN" sz="1200" kern="1200" dirty="0">
                <a:solidFill>
                  <a:schemeClr val="tx1"/>
                </a:solidFill>
                <a:effectLst/>
                <a:latin typeface="+mn-lt"/>
                <a:ea typeface="+mn-ea"/>
                <a:cs typeface="+mn-cs"/>
              </a:rPr>
              <a:t>The changes are pushed onto the Master branch if all tests pass. The merging process may identify conflicts, in which case the developer is alerted so she can address them. </a:t>
            </a:r>
            <a:endParaRPr lang="en" altLang="zh-CN" dirty="0"/>
          </a:p>
          <a:p>
            <a:endParaRPr lang="en-US" altLang="zh-CN" dirty="0"/>
          </a:p>
          <a:p>
            <a:r>
              <a:rPr lang="en" altLang="zh-CN" sz="1200" kern="1200" dirty="0">
                <a:solidFill>
                  <a:schemeClr val="tx1"/>
                </a:solidFill>
                <a:effectLst/>
                <a:latin typeface="+mn-lt"/>
                <a:ea typeface="+mn-ea"/>
                <a:cs typeface="+mn-cs"/>
              </a:rPr>
              <a:t>Continuous testing on Master and Release branch. All of the tests are run continuously (every few hours) on both the Master and the Release branch. The most </a:t>
            </a:r>
            <a:r>
              <a:rPr lang="en" altLang="zh-CN" sz="1200" kern="1200" dirty="0" err="1">
                <a:solidFill>
                  <a:schemeClr val="tx1"/>
                </a:solidFill>
                <a:effectLst/>
                <a:latin typeface="+mn-lt"/>
                <a:ea typeface="+mn-ea"/>
                <a:cs typeface="+mn-cs"/>
              </a:rPr>
              <a:t>impor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tant</a:t>
            </a:r>
            <a:r>
              <a:rPr lang="en" altLang="zh-CN" sz="1200" kern="1200" dirty="0">
                <a:solidFill>
                  <a:schemeClr val="tx1"/>
                </a:solidFill>
                <a:effectLst/>
                <a:latin typeface="+mn-lt"/>
                <a:ea typeface="+mn-ea"/>
                <a:cs typeface="+mn-cs"/>
              </a:rPr>
              <a:t> of these are the full build tests, integration regression tests, and performance tests in the mobile device lab. </a:t>
            </a:r>
            <a:endParaRPr lang="en" altLang="zh-CN" dirty="0"/>
          </a:p>
          <a:p>
            <a:r>
              <a:rPr lang="en" altLang="zh-CN" sz="1200" kern="1200" dirty="0">
                <a:solidFill>
                  <a:schemeClr val="tx1"/>
                </a:solidFill>
                <a:effectLst/>
                <a:latin typeface="+mn-lt"/>
                <a:ea typeface="+mn-ea"/>
                <a:cs typeface="+mn-cs"/>
              </a:rPr>
              <a:t>As mentioned in §2, alpha versions are built from the Mas- </a:t>
            </a:r>
            <a:r>
              <a:rPr lang="en" altLang="zh-CN" sz="1200" kern="1200" dirty="0" err="1">
                <a:solidFill>
                  <a:schemeClr val="tx1"/>
                </a:solidFill>
                <a:effectLst/>
                <a:latin typeface="+mn-lt"/>
                <a:ea typeface="+mn-ea"/>
                <a:cs typeface="+mn-cs"/>
              </a:rPr>
              <a:t>ter</a:t>
            </a:r>
            <a:r>
              <a:rPr lang="en" altLang="zh-CN" sz="1200" kern="1200" dirty="0">
                <a:solidFill>
                  <a:schemeClr val="tx1"/>
                </a:solidFill>
                <a:effectLst/>
                <a:latin typeface="+mn-lt"/>
                <a:ea typeface="+mn-ea"/>
                <a:cs typeface="+mn-cs"/>
              </a:rPr>
              <a:t> branch (twice a day for iOS and once a day for Android) and beta versions are built from the Release branch three times a day. Release of the alpha version of software is blocked if a certain percentage of tests fails. This happens very rarely. </a:t>
            </a:r>
          </a:p>
          <a:p>
            <a:endParaRPr lang="en" altLang="zh-CN" dirty="0"/>
          </a:p>
          <a:p>
            <a:r>
              <a:rPr lang="en" altLang="zh-CN" sz="1200" i="1" kern="1200" dirty="0">
                <a:solidFill>
                  <a:schemeClr val="tx1"/>
                </a:solidFill>
                <a:effectLst/>
                <a:latin typeface="+mn-lt"/>
                <a:ea typeface="+mn-ea"/>
                <a:cs typeface="+mn-cs"/>
              </a:rPr>
              <a:t>Manual testing </a:t>
            </a:r>
            <a:endParaRPr lang="en" altLang="zh-CN" dirty="0"/>
          </a:p>
          <a:p>
            <a:r>
              <a:rPr lang="en" altLang="zh-CN" sz="1200" kern="1200" dirty="0">
                <a:solidFill>
                  <a:schemeClr val="tx1"/>
                </a:solidFill>
                <a:effectLst/>
                <a:latin typeface="+mn-lt"/>
                <a:ea typeface="+mn-ea"/>
                <a:cs typeface="+mn-cs"/>
              </a:rPr>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 altLang="zh-CN" dirty="0"/>
          </a:p>
          <a:p>
            <a:endParaRPr lang="en" altLang="zh-CN" dirty="0"/>
          </a:p>
          <a:p>
            <a:endParaRPr lang="en-US" altLang="zh-CN" dirty="0"/>
          </a:p>
          <a:p>
            <a:endParaRPr lang="zh-CN" altLang="en-US" dirty="0"/>
          </a:p>
        </p:txBody>
      </p:sp>
    </p:spTree>
    <p:extLst>
      <p:ext uri="{BB962C8B-B14F-4D97-AF65-F5344CB8AC3E}">
        <p14:creationId xmlns:p14="http://schemas.microsoft.com/office/powerpoint/2010/main" val="36677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内容源自：葛俊老师课程。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本部分来自：</a:t>
            </a:r>
            <a:r>
              <a:rPr lang="en-US" altLang="zh-CN" dirty="0">
                <a:hlinkClick r:id="rId3"/>
              </a:rPr>
              <a:t>https://zhuanlan.zhihu.com/p/48857108</a:t>
            </a:r>
            <a:r>
              <a:rPr lang="en-US" altLang="zh-CN" dirty="0"/>
              <a:t>     </a:t>
            </a:r>
            <a:r>
              <a:rPr lang="zh-CN" altLang="en-US" sz="1200" b="1" i="0" kern="1200" dirty="0">
                <a:solidFill>
                  <a:schemeClr val="tx1"/>
                </a:solidFill>
                <a:effectLst/>
                <a:latin typeface="+mn-lt"/>
                <a:ea typeface="+mn-ea"/>
                <a:cs typeface="+mn-cs"/>
              </a:rPr>
              <a:t>小红书社区技术负责人姚旭出席</a:t>
            </a:r>
            <a:r>
              <a:rPr lang="en-US" altLang="zh-CN" sz="1200" b="1" i="0" kern="1200" dirty="0" err="1">
                <a:solidFill>
                  <a:schemeClr val="tx1"/>
                </a:solidFill>
                <a:effectLst/>
                <a:latin typeface="+mn-lt"/>
                <a:ea typeface="+mn-ea"/>
                <a:cs typeface="+mn-cs"/>
              </a:rPr>
              <a:t>QCon</a:t>
            </a:r>
            <a:r>
              <a:rPr lang="zh-CN" altLang="en-US" sz="1200" b="1" i="0" kern="1200" dirty="0">
                <a:solidFill>
                  <a:schemeClr val="tx1"/>
                </a:solidFill>
                <a:effectLst/>
                <a:latin typeface="+mn-lt"/>
                <a:ea typeface="+mn-ea"/>
                <a:cs typeface="+mn-cs"/>
              </a:rPr>
              <a:t>：以</a:t>
            </a:r>
            <a:r>
              <a:rPr lang="en-US" altLang="zh-CN" sz="1200" b="1" i="0" kern="1200" dirty="0">
                <a:solidFill>
                  <a:schemeClr val="tx1"/>
                </a:solidFill>
                <a:effectLst/>
                <a:latin typeface="+mn-lt"/>
                <a:ea typeface="+mn-ea"/>
                <a:cs typeface="+mn-cs"/>
              </a:rPr>
              <a:t>Data </a:t>
            </a:r>
            <a:r>
              <a:rPr lang="en-US" altLang="zh-CN" sz="1200" b="1" i="0" kern="1200" dirty="0" err="1">
                <a:solidFill>
                  <a:schemeClr val="tx1"/>
                </a:solidFill>
                <a:effectLst/>
                <a:latin typeface="+mn-lt"/>
                <a:ea typeface="+mn-ea"/>
                <a:cs typeface="+mn-cs"/>
              </a:rPr>
              <a:t>Driven+Ownership</a:t>
            </a:r>
            <a:r>
              <a:rPr lang="zh-CN" altLang="en-US" sz="1200" b="1" i="0" kern="1200" dirty="0">
                <a:solidFill>
                  <a:schemeClr val="tx1"/>
                </a:solidFill>
                <a:effectLst/>
                <a:latin typeface="+mn-lt"/>
                <a:ea typeface="+mn-ea"/>
                <a:cs typeface="+mn-cs"/>
              </a:rPr>
              <a:t>组建高效团队 原出处</a:t>
            </a:r>
            <a:r>
              <a:rPr lang="en-US" altLang="zh-CN" sz="1200" b="1"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br>
              <a:rPr lang="zh-CN" altLang="en-US" dirty="0">
                <a:effectLst/>
              </a:rPr>
            </a:br>
            <a:r>
              <a:rPr lang="zh-CN" altLang="en-US" sz="1200" b="0" i="0" kern="1200" dirty="0">
                <a:solidFill>
                  <a:schemeClr val="tx1"/>
                </a:solidFill>
                <a:effectLst/>
                <a:latin typeface="+mn-lt"/>
                <a:ea typeface="+mn-ea"/>
                <a:cs typeface="+mn-cs"/>
              </a:rPr>
              <a:t>三人组这样的团队，与那个按职能来划分的团队相比，有什么区别？</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第一点，对问题是负责的，大家所有人不再是只负责流水线上的一环，而是负责最终的结果。</a:t>
            </a:r>
          </a:p>
          <a:p>
            <a:r>
              <a:rPr lang="zh-CN" altLang="en-US" sz="1200" b="0" i="0" kern="1200" dirty="0">
                <a:solidFill>
                  <a:schemeClr val="tx1"/>
                </a:solidFill>
                <a:effectLst/>
                <a:latin typeface="+mn-lt"/>
                <a:ea typeface="+mn-ea"/>
                <a:cs typeface="+mn-cs"/>
              </a:rPr>
              <a:t>第二点，因为存在大量的面对面交流，而不是文档交流，它的结果是对于主观能动性的激发是大的。</a:t>
            </a:r>
          </a:p>
          <a:p>
            <a:r>
              <a:rPr lang="zh-CN" altLang="en-US" sz="1200" b="0" i="0" kern="1200" dirty="0">
                <a:solidFill>
                  <a:schemeClr val="tx1"/>
                </a:solidFill>
                <a:effectLst/>
                <a:latin typeface="+mn-lt"/>
                <a:ea typeface="+mn-ea"/>
                <a:cs typeface="+mn-cs"/>
              </a:rPr>
              <a:t>这两点是为什么能激发</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倍的效能的基础。我觉得人这个因素非常重要，对一件事情有</a:t>
            </a:r>
            <a:r>
              <a:rPr lang="en-US" altLang="zh-CN" sz="1200" b="0" i="0" kern="1200" dirty="0">
                <a:solidFill>
                  <a:schemeClr val="tx1"/>
                </a:solidFill>
                <a:effectLst/>
                <a:latin typeface="+mn-lt"/>
                <a:ea typeface="+mn-ea"/>
                <a:cs typeface="+mn-cs"/>
              </a:rPr>
              <a:t>Ownership</a:t>
            </a:r>
            <a:r>
              <a:rPr lang="zh-CN" altLang="en-US" sz="1200" b="0" i="0" kern="1200" dirty="0">
                <a:solidFill>
                  <a:schemeClr val="tx1"/>
                </a:solidFill>
                <a:effectLst/>
                <a:latin typeface="+mn-lt"/>
                <a:ea typeface="+mn-ea"/>
                <a:cs typeface="+mn-cs"/>
              </a:rPr>
              <a:t>可以激发个人巨大的效能。</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内容源自葛俊</a:t>
            </a:r>
            <a:r>
              <a:rPr lang="en-US" altLang="zh-CN" dirty="0"/>
              <a:t>《</a:t>
            </a:r>
            <a:r>
              <a:rPr lang="zh-CN" altLang="en-US" dirty="0"/>
              <a:t>研发效率破局之道</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en-US" altLang="zh-CN" dirty="0">
                <a:hlinkClick r:id="rId3"/>
              </a:rPr>
              <a:t>https://www.jianshu.com/p/586e8341a3dc</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i="0" kern="1200" dirty="0">
                <a:solidFill>
                  <a:schemeClr val="tx1"/>
                </a:solidFill>
                <a:effectLst/>
                <a:latin typeface="+mn-lt"/>
                <a:ea typeface="+mn-ea"/>
                <a:cs typeface="+mn-cs"/>
              </a:rPr>
              <a:t>蓝绿发布、滚动发布、灰度发布等部署方案对比与总结</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477156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发布了</a:t>
            </a:r>
            <a:r>
              <a:rPr lang="en" altLang="zh-CN" sz="1200" b="0" i="0" u="sng" kern="1200" dirty="0">
                <a:solidFill>
                  <a:schemeClr val="tx1"/>
                </a:solidFill>
                <a:effectLst/>
                <a:latin typeface="+mn-lt"/>
                <a:ea typeface="+mn-ea"/>
                <a:cs typeface="+mn-cs"/>
                <a:hlinkClick r:id="rId3"/>
              </a:rPr>
              <a:t>Jest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这是一个基于</a:t>
            </a:r>
            <a:r>
              <a:rPr lang="en" altLang="zh-CN" sz="1200" b="0" i="0" u="sng" kern="1200" dirty="0">
                <a:solidFill>
                  <a:schemeClr val="tx1"/>
                </a:solidFill>
                <a:effectLst/>
                <a:latin typeface="+mn-lt"/>
                <a:ea typeface="+mn-ea"/>
                <a:cs typeface="+mn-cs"/>
                <a:hlinkClick r:id="rId4"/>
              </a:rPr>
              <a:t>Jasmine</a:t>
            </a:r>
            <a:r>
              <a:rPr lang="zh-CN" altLang="en-US" sz="1200" b="0" i="0" u="sng" kern="1200" dirty="0">
                <a:solidFill>
                  <a:schemeClr val="tx1"/>
                </a:solidFill>
                <a:effectLst/>
                <a:latin typeface="+mn-lt"/>
                <a:ea typeface="+mn-ea"/>
                <a:cs typeface="+mn-cs"/>
                <a:hlinkClick r:id="rId4"/>
              </a:rPr>
              <a:t>的</a:t>
            </a:r>
            <a:r>
              <a:rPr lang="zh-CN" altLang="en-US" sz="1200" b="0" i="0" kern="1200" dirty="0">
                <a:solidFill>
                  <a:schemeClr val="tx1"/>
                </a:solidFill>
                <a:effectLst/>
                <a:latin typeface="+mn-lt"/>
                <a:ea typeface="+mn-ea"/>
                <a:cs typeface="+mn-cs"/>
              </a:rPr>
              <a:t>开源</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单元测试工具。</a:t>
            </a:r>
            <a:r>
              <a:rPr lang="en" altLang="zh-CN" sz="1200" b="0" i="0" kern="1200" dirty="0">
                <a:solidFill>
                  <a:schemeClr val="tx1"/>
                </a:solidFill>
                <a:effectLst/>
                <a:latin typeface="+mn-lt"/>
                <a:ea typeface="+mn-ea"/>
                <a:cs typeface="+mn-cs"/>
              </a:rPr>
              <a:t>Jest</a:t>
            </a:r>
            <a:r>
              <a:rPr lang="zh-CN" altLang="en-US" sz="1200" b="0" i="0" kern="1200" dirty="0">
                <a:solidFill>
                  <a:schemeClr val="tx1"/>
                </a:solidFill>
                <a:effectLst/>
                <a:latin typeface="+mn-lt"/>
                <a:ea typeface="+mn-ea"/>
                <a:cs typeface="+mn-cs"/>
              </a:rPr>
              <a:t>旨在使编写惯用的</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测试变得更快，更容易</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Gatekeeper </a:t>
            </a:r>
            <a:r>
              <a:rPr lang="zh-CN" altLang="en-US" sz="1200" kern="1200" dirty="0">
                <a:solidFill>
                  <a:schemeClr val="tx1"/>
                </a:solidFill>
                <a:effectLst/>
                <a:latin typeface="+mn-lt"/>
                <a:ea typeface="+mn-ea"/>
                <a:cs typeface="+mn-cs"/>
              </a:rPr>
              <a:t>、</a:t>
            </a:r>
            <a:r>
              <a:rPr lang="en" altLang="zh-CN" dirty="0"/>
              <a:t>Phabricator</a:t>
            </a:r>
            <a:r>
              <a:rPr lang="zh-CN" altLang="en-US" dirty="0"/>
              <a:t>、</a:t>
            </a:r>
            <a:r>
              <a:rPr lang="en" altLang="zh-CN" dirty="0" err="1"/>
              <a:t>Perflab</a:t>
            </a:r>
            <a:r>
              <a:rPr lang="zh-CN" altLang="en-US" dirty="0"/>
              <a:t>、</a:t>
            </a:r>
            <a:r>
              <a:rPr lang="en" altLang="zh-CN" dirty="0"/>
              <a:t>BitTorrent</a:t>
            </a:r>
            <a:r>
              <a:rPr lang="zh-CN" altLang="en-US" dirty="0"/>
              <a:t>、</a:t>
            </a:r>
            <a:r>
              <a:rPr lang="en" altLang="zh-CN" dirty="0"/>
              <a:t>Claspin</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endParaRPr lang="en" altLang="zh-CN" dirty="0"/>
          </a:p>
          <a:p>
            <a:r>
              <a:rPr lang="zh-CN" altLang="zh-CN" sz="1200" kern="1200" dirty="0">
                <a:solidFill>
                  <a:schemeClr val="tx1"/>
                </a:solidFill>
                <a:effectLst/>
                <a:latin typeface="+mn-lt"/>
                <a:ea typeface="+mn-ea"/>
                <a:cs typeface="+mn-cs"/>
              </a:rPr>
              <a:t>项目和任务管理工具:Jira</a:t>
            </a:r>
          </a:p>
          <a:p>
            <a:r>
              <a:rPr lang="zh-CN" altLang="zh-CN" sz="1200" kern="1200" dirty="0">
                <a:solidFill>
                  <a:schemeClr val="tx1"/>
                </a:solidFill>
                <a:effectLst/>
                <a:latin typeface="+mn-lt"/>
                <a:ea typeface="+mn-ea"/>
                <a:cs typeface="+mn-cs"/>
              </a:rPr>
              <a:t>• 源代码管理工具:Github,Bitbucket,Gitlab,SVN,Perforce,Clearcase </a:t>
            </a:r>
          </a:p>
          <a:p>
            <a:r>
              <a:rPr lang="zh-CN" altLang="zh-CN" sz="1200" kern="1200" dirty="0">
                <a:solidFill>
                  <a:schemeClr val="tx1"/>
                </a:solidFill>
                <a:effectLst/>
                <a:latin typeface="+mn-lt"/>
                <a:ea typeface="+mn-ea"/>
                <a:cs typeface="+mn-cs"/>
              </a:rPr>
              <a:t>• 代码质量管理工具:Sonarqube,Findbug,Resharper,FXCop,Cppcheck </a:t>
            </a:r>
          </a:p>
          <a:p>
            <a:r>
              <a:rPr lang="zh-CN" altLang="zh-CN" sz="1200" kern="1200" dirty="0">
                <a:solidFill>
                  <a:schemeClr val="tx1"/>
                </a:solidFill>
                <a:effectLst/>
                <a:latin typeface="+mn-lt"/>
                <a:ea typeface="+mn-ea"/>
                <a:cs typeface="+mn-cs"/>
              </a:rPr>
              <a:t>• 持续集成工具:Jenkins,TeamCity,Bamboo</a:t>
            </a:r>
          </a:p>
          <a:p>
            <a:r>
              <a:rPr lang="zh-CN" altLang="zh-CN" sz="1200" kern="1200" dirty="0">
                <a:solidFill>
                  <a:schemeClr val="tx1"/>
                </a:solidFill>
                <a:effectLst/>
                <a:latin typeface="+mn-lt"/>
                <a:ea typeface="+mn-ea"/>
                <a:cs typeface="+mn-cs"/>
              </a:rPr>
              <a:t>• 编译工具:Maven,Ants,MSBuild,Nants,Gradle</a:t>
            </a:r>
          </a:p>
          <a:p>
            <a:r>
              <a:rPr lang="zh-CN" altLang="zh-CN" sz="1200" kern="1200" dirty="0">
                <a:solidFill>
                  <a:schemeClr val="tx1"/>
                </a:solidFill>
                <a:effectLst/>
                <a:latin typeface="+mn-lt"/>
                <a:ea typeface="+mn-ea"/>
                <a:cs typeface="+mn-cs"/>
              </a:rPr>
              <a:t>• 单元测试工具:Junit,Nunit，Karma</a:t>
            </a:r>
          </a:p>
          <a:p>
            <a:r>
              <a:rPr lang="zh-CN" altLang="zh-CN" sz="1200" kern="1200" dirty="0">
                <a:solidFill>
                  <a:schemeClr val="tx1"/>
                </a:solidFill>
                <a:effectLst/>
                <a:latin typeface="+mn-lt"/>
                <a:ea typeface="+mn-ea"/>
                <a:cs typeface="+mn-cs"/>
              </a:rPr>
              <a:t>• 仓库管理工具:Nexus,Artifactory</a:t>
            </a:r>
          </a:p>
          <a:p>
            <a:r>
              <a:rPr lang="zh-CN" altLang="zh-CN" sz="1200" kern="1200" dirty="0">
                <a:solidFill>
                  <a:schemeClr val="tx1"/>
                </a:solidFill>
                <a:effectLst/>
                <a:latin typeface="+mn-lt"/>
                <a:ea typeface="+mn-ea"/>
                <a:cs typeface="+mn-cs"/>
              </a:rPr>
              <a:t>• 自动测试工具:Selenium,QTP</a:t>
            </a:r>
          </a:p>
          <a:p>
            <a:r>
              <a:rPr lang="zh-CN" altLang="zh-CN" sz="1200" kern="1200" dirty="0">
                <a:solidFill>
                  <a:schemeClr val="tx1"/>
                </a:solidFill>
                <a:effectLst/>
                <a:latin typeface="+mn-lt"/>
                <a:ea typeface="+mn-ea"/>
                <a:cs typeface="+mn-cs"/>
              </a:rPr>
              <a:t>• 自动发布和配置工具:Chef,Puppet,Ansible,Nolio</a:t>
            </a:r>
          </a:p>
          <a:p>
            <a:r>
              <a:rPr lang="zh-CN" altLang="zh-CN" sz="1200" kern="1200" dirty="0">
                <a:solidFill>
                  <a:schemeClr val="tx1"/>
                </a:solidFill>
                <a:effectLst/>
                <a:latin typeface="+mn-lt"/>
                <a:ea typeface="+mn-ea"/>
                <a:cs typeface="+mn-cs"/>
              </a:rPr>
              <a:t>• 产品监控工具:Geneos,Grafana,Sensu </a:t>
            </a:r>
          </a:p>
          <a:p>
            <a:endParaRPr lang="zh-CN" altLang="en-US" dirty="0"/>
          </a:p>
        </p:txBody>
      </p:sp>
    </p:spTree>
    <p:extLst>
      <p:ext uri="{BB962C8B-B14F-4D97-AF65-F5344CB8AC3E}">
        <p14:creationId xmlns:p14="http://schemas.microsoft.com/office/powerpoint/2010/main" val="3467766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112225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3709886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1200" b="0" i="0" kern="1200" dirty="0">
                <a:solidFill>
                  <a:schemeClr val="tx1"/>
                </a:solidFill>
                <a:effectLst/>
                <a:latin typeface="+mn-lt"/>
                <a:ea typeface="+mn-ea"/>
                <a:cs typeface="+mn-cs"/>
              </a:rPr>
              <a:t>图片来源：在</a:t>
            </a:r>
            <a:r>
              <a:rPr lang="zh-CN" altLang="en-US" sz="1200" b="0" i="0" u="none" strike="noStrike" kern="1200" dirty="0">
                <a:solidFill>
                  <a:schemeClr val="tx1"/>
                </a:solidFill>
                <a:effectLst/>
                <a:latin typeface="+mn-lt"/>
                <a:ea typeface="+mn-ea"/>
                <a:cs typeface="+mn-cs"/>
                <a:hlinkClick r:id="rId4"/>
              </a:rPr>
              <a:t> </a:t>
            </a:r>
            <a:r>
              <a:rPr lang="en-US" altLang="zh-CN" sz="1200" b="0" i="0" u="none" strike="noStrike" kern="1200" dirty="0" err="1">
                <a:solidFill>
                  <a:schemeClr val="tx1"/>
                </a:solidFill>
                <a:effectLst/>
                <a:latin typeface="+mn-lt"/>
                <a:ea typeface="+mn-ea"/>
                <a:cs typeface="+mn-cs"/>
                <a:hlinkClick r:id="rId4"/>
              </a:rPr>
              <a:t>QCon</a:t>
            </a:r>
            <a:r>
              <a:rPr lang="en-US" altLang="zh-CN" sz="1200" b="0" i="0" u="none" strike="noStrike" kern="1200" dirty="0">
                <a:solidFill>
                  <a:schemeClr val="tx1"/>
                </a:solidFill>
                <a:effectLst/>
                <a:latin typeface="+mn-lt"/>
                <a:ea typeface="+mn-ea"/>
                <a:cs typeface="+mn-cs"/>
                <a:hlinkClick r:id="rId4"/>
              </a:rPr>
              <a:t> </a:t>
            </a:r>
            <a:r>
              <a:rPr lang="zh-CN" altLang="en-US" sz="1200" b="0" i="0" u="none" strike="noStrike" kern="1200" dirty="0">
                <a:solidFill>
                  <a:schemeClr val="tx1"/>
                </a:solidFill>
                <a:effectLst/>
                <a:latin typeface="+mn-lt"/>
                <a:ea typeface="+mn-ea"/>
                <a:cs typeface="+mn-cs"/>
                <a:hlinkClick r:id="rId4"/>
              </a:rPr>
              <a:t>上海 </a:t>
            </a:r>
            <a:r>
              <a:rPr lang="en-US" altLang="zh-CN" sz="1200" b="0" i="0" u="none" strike="noStrike" kern="1200" dirty="0">
                <a:solidFill>
                  <a:schemeClr val="tx1"/>
                </a:solidFill>
                <a:effectLst/>
                <a:latin typeface="+mn-lt"/>
                <a:ea typeface="+mn-ea"/>
                <a:cs typeface="+mn-cs"/>
                <a:hlinkClick r:id="rId4"/>
              </a:rPr>
              <a:t>2018 </a:t>
            </a:r>
            <a:r>
              <a:rPr lang="zh-CN" altLang="en-US" sz="1200" b="0" i="0" u="none" strike="noStrike" kern="1200" dirty="0">
                <a:solidFill>
                  <a:schemeClr val="tx1"/>
                </a:solidFill>
                <a:effectLst/>
                <a:latin typeface="+mn-lt"/>
                <a:ea typeface="+mn-ea"/>
                <a:cs typeface="+mn-cs"/>
                <a:hlinkClick r:id="rId4"/>
              </a:rPr>
              <a:t>大会</a:t>
            </a:r>
            <a:r>
              <a:rPr lang="zh-CN" altLang="en-US" sz="1200" b="0" i="0" kern="1200" dirty="0">
                <a:solidFill>
                  <a:schemeClr val="tx1"/>
                </a:solidFill>
                <a:effectLst/>
                <a:latin typeface="+mn-lt"/>
                <a:ea typeface="+mn-ea"/>
                <a:cs typeface="+mn-cs"/>
              </a:rPr>
              <a:t>上，施磊讲师做了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增长黑客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工作在 </a:t>
            </a:r>
            <a:r>
              <a:rPr lang="en-US" altLang="zh-CN" sz="1200" b="0" i="0" kern="1200" dirty="0" err="1">
                <a:solidFill>
                  <a:schemeClr val="tx1"/>
                </a:solidFill>
                <a:effectLst/>
                <a:latin typeface="+mn-lt"/>
                <a:ea typeface="+mn-ea"/>
                <a:cs typeface="+mn-cs"/>
              </a:rPr>
              <a:t>Airbnb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的经历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主题演讲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的创立始于扎克伯格的一个并不是很成熟的想法：想连接这个世界，却把他从一个创业家转变为企业家，这个过程中磕磕绊绊，十分不易。一开始并不是奔着盈利去的。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觉得最好的公司，不是因为创始人想要成立公司，而是因为创始人想要改变世界。如果你只是想要成立公司，你会有很多想法，但不知道哪个想法最好，最后影响公司的发展。但反过来，如果你想要改变世界，有了很好的想法才去创业，这样你才会成立好的公司。</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这一段话摘录自扎克伯格</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年在清华的分享</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hlinkClick r:id="rId3"/>
              </a:rPr>
              <a:t>链接：</a:t>
            </a:r>
            <a:r>
              <a:rPr lang="en-US" altLang="zh-CN" dirty="0">
                <a:hlinkClick r:id="rId3"/>
              </a:rPr>
              <a:t>https://www.jianshu.com/p/efd210735aed</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内容源自：</a:t>
            </a:r>
            <a:r>
              <a:rPr lang="zh-CN" altLang="en-US" sz="1200" b="1" i="0" kern="1200" dirty="0">
                <a:solidFill>
                  <a:schemeClr val="tx1"/>
                </a:solidFill>
                <a:effectLst/>
                <a:latin typeface="+mn-lt"/>
                <a:ea typeface="+mn-ea"/>
                <a:cs typeface="+mn-cs"/>
              </a:rPr>
              <a:t>整合三驾马车，</a:t>
            </a:r>
            <a:r>
              <a:rPr lang="en-US" altLang="zh-CN" sz="1200" b="1" i="0" kern="1200" dirty="0">
                <a:solidFill>
                  <a:schemeClr val="tx1"/>
                </a:solidFill>
                <a:effectLst/>
                <a:latin typeface="+mn-lt"/>
                <a:ea typeface="+mn-ea"/>
                <a:cs typeface="+mn-cs"/>
              </a:rPr>
              <a:t>Facebook</a:t>
            </a:r>
            <a:r>
              <a:rPr lang="zh-CN" altLang="en-US" sz="1200" b="1" i="0" kern="1200" dirty="0">
                <a:solidFill>
                  <a:schemeClr val="tx1"/>
                </a:solidFill>
                <a:effectLst/>
                <a:latin typeface="+mn-lt"/>
                <a:ea typeface="+mn-ea"/>
                <a:cs typeface="+mn-cs"/>
              </a:rPr>
              <a:t>距离腾讯还差一个头条</a:t>
            </a:r>
          </a:p>
          <a:p>
            <a:r>
              <a:rPr lang="en-US" altLang="zh-CN" dirty="0"/>
              <a:t>1</a:t>
            </a:r>
            <a:r>
              <a:rPr lang="zh-CN" altLang="en-US" dirty="0"/>
              <a:t>、</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今天有竞争力的产品，很多都是收购而言，被整合的三驾马车有两个都是：</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Ins</a:t>
            </a:r>
            <a:r>
              <a:rPr lang="zh-CN" altLang="en-US" sz="1200" b="0" i="0" kern="1200" dirty="0">
                <a:solidFill>
                  <a:schemeClr val="tx1"/>
                </a:solidFill>
                <a:effectLst/>
                <a:latin typeface="+mn-lt"/>
                <a:ea typeface="+mn-ea"/>
                <a:cs typeface="+mn-cs"/>
              </a:rPr>
              <a:t>。它没有腾讯的赛马机制，所以可以孵化出微信，微信支付、微信红包，等等。</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折腾过 </a:t>
            </a:r>
            <a:r>
              <a:rPr lang="en-US" altLang="zh-CN" sz="1200" b="0" i="0" kern="1200" dirty="0" err="1">
                <a:solidFill>
                  <a:schemeClr val="tx1"/>
                </a:solidFill>
                <a:effectLst/>
                <a:latin typeface="+mn-lt"/>
                <a:ea typeface="+mn-ea"/>
                <a:cs typeface="+mn-cs"/>
              </a:rPr>
              <a:t>GraphSearch</a:t>
            </a:r>
            <a:r>
              <a:rPr lang="zh-CN" altLang="en-US" sz="1200" b="0" i="0" kern="1200" dirty="0">
                <a:solidFill>
                  <a:schemeClr val="tx1"/>
                </a:solidFill>
                <a:effectLst/>
                <a:latin typeface="+mn-lt"/>
                <a:ea typeface="+mn-ea"/>
                <a:cs typeface="+mn-cs"/>
              </a:rPr>
              <a:t>（社交图谱搜索）、</a:t>
            </a:r>
            <a:r>
              <a:rPr lang="en-US" altLang="zh-CN" sz="1200" b="0" i="0" kern="1200" dirty="0">
                <a:solidFill>
                  <a:schemeClr val="tx1"/>
                </a:solidFill>
                <a:effectLst/>
                <a:latin typeface="+mn-lt"/>
                <a:ea typeface="+mn-ea"/>
                <a:cs typeface="+mn-cs"/>
              </a:rPr>
              <a:t>Facebook Home</a:t>
            </a:r>
            <a:r>
              <a:rPr lang="zh-CN" altLang="en-US" sz="1200" b="0" i="0" kern="1200" dirty="0">
                <a:solidFill>
                  <a:schemeClr val="tx1"/>
                </a:solidFill>
                <a:effectLst/>
                <a:latin typeface="+mn-lt"/>
                <a:ea typeface="+mn-ea"/>
                <a:cs typeface="+mn-cs"/>
              </a:rPr>
              <a:t>（一个主题系统）等失败产品，没有一个成功的，相对于腾讯产品的眼花缭乱而言，</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乏善可陈。</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、虽然 </a:t>
            </a:r>
            <a:r>
              <a:rPr lang="en-US"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有开发者生态，不过却更多是技术产品层面的开放，而不是腾讯这种组织架构上的商业生态，通过将半条命交出去的策略，腾讯在开放生态的构建上比 </a:t>
            </a:r>
            <a:r>
              <a:rPr lang="en-US"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高出一个维度，进而效果更明显，收获了大量的上市公司获得了财务回报，更重要的是，打开了想象空间，不只是一家社交公司，而是一家以连接能力驱动的商业公司，正在向产业互联网等领域纵深，虽然充满不确定性，但却比</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能做的事儿更多。</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社交与内容不分家，内容平台在社交化，社交平台都在做内容，用户来了要有东西给他们消费，社交一定不是孤立的，而是要有东西承载的，我们聊天，还得有话题。腾讯这些年在泛娱乐和大内容上都有广泛布局，在音乐、视频、游戏、动漫、文学、阅读、电影等领域遍地开花，在社交帝国上构建内容王国；定位于内容平台的字节跳动也在</a:t>
            </a:r>
            <a:r>
              <a:rPr lang="en-US" altLang="zh-CN" sz="1200" b="0" i="0" kern="1200" dirty="0">
                <a:solidFill>
                  <a:schemeClr val="tx1"/>
                </a:solidFill>
                <a:effectLst/>
                <a:latin typeface="+mn-lt"/>
                <a:ea typeface="+mn-ea"/>
                <a:cs typeface="+mn-cs"/>
              </a:rPr>
              <a:t>BAT</a:t>
            </a:r>
            <a:r>
              <a:rPr lang="zh-CN" altLang="en-US" sz="1200" b="0" i="0" kern="1200" dirty="0">
                <a:solidFill>
                  <a:schemeClr val="tx1"/>
                </a:solidFill>
                <a:effectLst/>
                <a:latin typeface="+mn-lt"/>
                <a:ea typeface="+mn-ea"/>
                <a:cs typeface="+mn-cs"/>
              </a:rPr>
              <a:t>外有了自己的根据地。</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却几无建树。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https://www.jianshu.com/p/741783b0ec16</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i="0" kern="1200" dirty="0">
                <a:solidFill>
                  <a:schemeClr val="tx1"/>
                </a:solidFill>
                <a:effectLst/>
                <a:latin typeface="+mn-lt"/>
                <a:ea typeface="+mn-ea"/>
                <a:cs typeface="+mn-cs"/>
              </a:rPr>
              <a:t>社交出海的意外、跌宕与突围</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全球化是历史的必然选择，但面临国际形势、宗教习俗、法律法规等因素的制约。很多人把出海贴上“掘金”的标签</a:t>
            </a:r>
            <a:endParaRPr lang="zh-CN" altLang="en-US"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对于互联网公司来讲，规模性的全球化是从 </a:t>
            </a:r>
            <a:r>
              <a:rPr lang="en-US" altLang="zh-CN" sz="1200" b="0" i="0" kern="1200" dirty="0">
                <a:solidFill>
                  <a:schemeClr val="tx1"/>
                </a:solidFill>
                <a:effectLst/>
                <a:latin typeface="+mn-lt"/>
                <a:ea typeface="+mn-ea"/>
                <a:cs typeface="+mn-cs"/>
              </a:rPr>
              <a:t>2008 </a:t>
            </a:r>
            <a:r>
              <a:rPr lang="zh-CN" altLang="en-US" sz="1200" b="0" i="0" kern="1200" dirty="0">
                <a:solidFill>
                  <a:schemeClr val="tx1"/>
                </a:solidFill>
                <a:effectLst/>
                <a:latin typeface="+mn-lt"/>
                <a:ea typeface="+mn-ea"/>
                <a:cs typeface="+mn-cs"/>
              </a:rPr>
              <a:t>年开始的，历经两次浪潮。</a:t>
            </a:r>
          </a:p>
          <a:p>
            <a:r>
              <a:rPr lang="zh-CN" altLang="en-US" sz="1200" b="0" i="0" kern="1200" dirty="0">
                <a:solidFill>
                  <a:schemeClr val="tx1"/>
                </a:solidFill>
                <a:effectLst/>
                <a:latin typeface="+mn-lt"/>
                <a:ea typeface="+mn-ea"/>
                <a:cs typeface="+mn-cs"/>
              </a:rPr>
              <a:t>第一次出海浪潮是从 </a:t>
            </a:r>
            <a:r>
              <a:rPr lang="en-US" altLang="zh-CN" sz="1200" b="0" i="0" kern="1200" dirty="0">
                <a:solidFill>
                  <a:schemeClr val="tx1"/>
                </a:solidFill>
                <a:effectLst/>
                <a:latin typeface="+mn-lt"/>
                <a:ea typeface="+mn-ea"/>
                <a:cs typeface="+mn-cs"/>
              </a:rPr>
              <a:t>2008-2016 </a:t>
            </a:r>
            <a:r>
              <a:rPr lang="zh-CN" altLang="en-US" sz="1200" b="0" i="0" kern="1200" dirty="0">
                <a:solidFill>
                  <a:schemeClr val="tx1"/>
                </a:solidFill>
                <a:effectLst/>
                <a:latin typeface="+mn-lt"/>
                <a:ea typeface="+mn-ea"/>
                <a:cs typeface="+mn-cs"/>
              </a:rPr>
              <a:t>年，以工具类产品出海为主。</a:t>
            </a:r>
          </a:p>
          <a:p>
            <a:r>
              <a:rPr lang="zh-CN" altLang="en-US" sz="1200" b="0" i="0" kern="1200" dirty="0">
                <a:solidFill>
                  <a:schemeClr val="tx1"/>
                </a:solidFill>
                <a:effectLst/>
                <a:latin typeface="+mn-lt"/>
                <a:ea typeface="+mn-ea"/>
                <a:cs typeface="+mn-cs"/>
              </a:rPr>
              <a:t>第二次是内容出海，从 </a:t>
            </a:r>
            <a:r>
              <a:rPr lang="en-US" altLang="zh-CN" sz="1200" b="0" i="0" kern="1200" dirty="0">
                <a:solidFill>
                  <a:schemeClr val="tx1"/>
                </a:solidFill>
                <a:effectLst/>
                <a:latin typeface="+mn-lt"/>
                <a:ea typeface="+mn-ea"/>
                <a:cs typeface="+mn-cs"/>
              </a:rPr>
              <a:t>2016 </a:t>
            </a:r>
            <a:r>
              <a:rPr lang="zh-CN" altLang="en-US" sz="1200" b="0" i="0" kern="1200" dirty="0">
                <a:solidFill>
                  <a:schemeClr val="tx1"/>
                </a:solidFill>
                <a:effectLst/>
                <a:latin typeface="+mn-lt"/>
                <a:ea typeface="+mn-ea"/>
                <a:cs typeface="+mn-cs"/>
              </a:rPr>
              <a:t>年开始至今，这次出海浪潮以社交、直播、短视频等内容类产品为主。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互联网的出现其实并没有催生人类新的需求，更多的是通过互联网这个工具，提高满足需求的效率，比如衣食住行和人类的刚需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社交。</a:t>
            </a:r>
          </a:p>
          <a:p>
            <a:r>
              <a:rPr lang="zh-CN" altLang="en-US" sz="1200" b="0" i="0" kern="1200" dirty="0">
                <a:solidFill>
                  <a:schemeClr val="tx1"/>
                </a:solidFill>
                <a:effectLst/>
                <a:latin typeface="+mn-lt"/>
                <a:ea typeface="+mn-ea"/>
                <a:cs typeface="+mn-cs"/>
              </a:rPr>
              <a:t>我们可以简单地将社交产品分为两大类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熟人社交和陌生人社交。</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在熟人社交领域除了中国的微信以外，其他国家被一个公司的三个产品（</a:t>
            </a:r>
            <a:r>
              <a:rPr lang="en-US" altLang="zh-CN" sz="1200" b="0" i="0" kern="1200" dirty="0" err="1">
                <a:solidFill>
                  <a:schemeClr val="tx1"/>
                </a:solidFill>
                <a:effectLst/>
                <a:latin typeface="+mn-lt"/>
                <a:ea typeface="+mn-ea"/>
                <a:cs typeface="+mn-cs"/>
              </a:rPr>
              <a:t>WhatsApp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Instagram</a:t>
            </a:r>
            <a:r>
              <a:rPr lang="zh-CN" altLang="en-US" sz="1200" b="0" i="0" kern="1200" dirty="0">
                <a:solidFill>
                  <a:schemeClr val="tx1"/>
                </a:solidFill>
                <a:effectLst/>
                <a:latin typeface="+mn-lt"/>
                <a:ea typeface="+mn-ea"/>
                <a:cs typeface="+mn-cs"/>
              </a:rPr>
              <a:t>）垄断。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 </a:t>
            </a:r>
            <a:r>
              <a:rPr lang="en-US" altLang="zh-CN" sz="1200" b="0" i="0" kern="1200" dirty="0" err="1">
                <a:solidFill>
                  <a:schemeClr val="tx1"/>
                </a:solidFill>
                <a:effectLst/>
                <a:latin typeface="+mn-lt"/>
                <a:ea typeface="+mn-ea"/>
                <a:cs typeface="+mn-cs"/>
              </a:rPr>
              <a:t>AppAnnie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近的下载和付费榜单，可以得出两点结论。第一是大部分的地区，比如发达国家，英国、美国、澳洲，主要的市场还是被美国的产品所垄断。第二是中国的互联网产品经过这几年的快速发展，已经在部分地区打破了美国人的垄断地位，比如在印尼，东南亚、中东这些地区，中国的产品已经名列前茅</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1200" b="1" i="0" kern="1200" dirty="0">
                <a:solidFill>
                  <a:schemeClr val="tx1"/>
                </a:solidFill>
                <a:effectLst/>
                <a:latin typeface="+mn-lt"/>
                <a:ea typeface="+mn-ea"/>
                <a:cs typeface="+mn-cs"/>
              </a:rPr>
              <a:t>Facebook</a:t>
            </a:r>
            <a:r>
              <a:rPr lang="zh-CN" altLang="en-US" sz="1200" b="1" i="0" kern="1200" dirty="0">
                <a:solidFill>
                  <a:schemeClr val="tx1"/>
                </a:solidFill>
                <a:effectLst/>
                <a:latin typeface="+mn-lt"/>
                <a:ea typeface="+mn-ea"/>
                <a:cs typeface="+mn-cs"/>
              </a:rPr>
              <a:t>有很多工作要做：无论是保护我们的社区免受虐待和憎恨，捍卫民族国家的干涉，或确保在</a:t>
            </a:r>
            <a:r>
              <a:rPr lang="en-US" altLang="zh-CN" sz="1200" b="1" i="0" kern="1200" dirty="0">
                <a:solidFill>
                  <a:schemeClr val="tx1"/>
                </a:solidFill>
                <a:effectLst/>
                <a:latin typeface="+mn-lt"/>
                <a:ea typeface="+mn-ea"/>
                <a:cs typeface="+mn-cs"/>
              </a:rPr>
              <a:t>Facebook</a:t>
            </a:r>
            <a:r>
              <a:rPr lang="zh-CN" altLang="en-US" sz="1200" b="1" i="0" kern="1200" dirty="0">
                <a:solidFill>
                  <a:schemeClr val="tx1"/>
                </a:solidFill>
                <a:effectLst/>
                <a:latin typeface="+mn-lt"/>
                <a:ea typeface="+mn-ea"/>
                <a:cs typeface="+mn-cs"/>
              </a:rPr>
              <a:t>上花费的时间是高效值得的。我的</a:t>
            </a:r>
            <a:r>
              <a:rPr lang="en-US" altLang="zh-CN" sz="1200" b="1" i="0" kern="1200" dirty="0">
                <a:solidFill>
                  <a:schemeClr val="tx1"/>
                </a:solidFill>
                <a:effectLst/>
                <a:latin typeface="+mn-lt"/>
                <a:ea typeface="+mn-ea"/>
                <a:cs typeface="+mn-cs"/>
              </a:rPr>
              <a:t>2018</a:t>
            </a:r>
            <a:r>
              <a:rPr lang="zh-CN" altLang="en-US" sz="1200" b="1" i="0" kern="1200" dirty="0">
                <a:solidFill>
                  <a:schemeClr val="tx1"/>
                </a:solidFill>
                <a:effectLst/>
                <a:latin typeface="+mn-lt"/>
                <a:ea typeface="+mn-ea"/>
                <a:cs typeface="+mn-cs"/>
              </a:rPr>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1" kern="1200" dirty="0">
                <a:solidFill>
                  <a:schemeClr val="tx1"/>
                </a:solidFill>
                <a:effectLst/>
                <a:latin typeface="+mn-lt"/>
                <a:ea typeface="+mn-ea"/>
                <a:cs typeface="+mn-cs"/>
              </a:rPr>
              <a:t>走遍并拜访美国的每一个州</a:t>
            </a:r>
            <a:r>
              <a:rPr lang="zh-CN" altLang="en-US" sz="1200" b="0" kern="1200" dirty="0">
                <a:solidFill>
                  <a:schemeClr val="tx1"/>
                </a:solidFill>
                <a:effectLst/>
                <a:latin typeface="+mn-lt"/>
                <a:ea typeface="+mn-ea"/>
                <a:cs typeface="+mn-cs"/>
              </a:rPr>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1" i="0" kern="1200" dirty="0">
                <a:solidFill>
                  <a:schemeClr val="tx1"/>
                </a:solidFill>
                <a:effectLst/>
                <a:latin typeface="+mn-lt"/>
                <a:ea typeface="+mn-ea"/>
                <a:cs typeface="+mn-cs"/>
              </a:rPr>
              <a:t>全年跑步 </a:t>
            </a:r>
            <a:r>
              <a:rPr lang="en-US" altLang="zh-CN" sz="1200" b="1" i="0" kern="1200" dirty="0">
                <a:solidFill>
                  <a:schemeClr val="tx1"/>
                </a:solidFill>
                <a:effectLst/>
                <a:latin typeface="+mn-lt"/>
                <a:ea typeface="+mn-ea"/>
                <a:cs typeface="+mn-cs"/>
              </a:rPr>
              <a:t>365</a:t>
            </a:r>
            <a:r>
              <a:rPr lang="zh-CN" altLang="en-US" sz="1200" b="1" i="0" kern="1200" dirty="0">
                <a:solidFill>
                  <a:schemeClr val="tx1"/>
                </a:solidFill>
                <a:effectLst/>
                <a:latin typeface="+mn-lt"/>
                <a:ea typeface="+mn-ea"/>
                <a:cs typeface="+mn-cs"/>
              </a:rPr>
              <a:t>英里并开发私人</a:t>
            </a:r>
            <a:r>
              <a:rPr lang="en-US" altLang="zh-CN" sz="1200" b="1" i="0" kern="1200" dirty="0">
                <a:solidFill>
                  <a:schemeClr val="tx1"/>
                </a:solidFill>
                <a:effectLst/>
                <a:latin typeface="+mn-lt"/>
                <a:ea typeface="+mn-ea"/>
                <a:cs typeface="+mn-cs"/>
              </a:rPr>
              <a:t>AI </a:t>
            </a:r>
            <a:r>
              <a:rPr lang="zh-CN" altLang="en-US" sz="1200" b="1" i="0" kern="1200" dirty="0">
                <a:solidFill>
                  <a:schemeClr val="tx1"/>
                </a:solidFill>
                <a:effectLst/>
                <a:latin typeface="+mn-lt"/>
                <a:ea typeface="+mn-ea"/>
                <a:cs typeface="+mn-cs"/>
              </a:rPr>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0" i="0" kern="1200" dirty="0">
                <a:solidFill>
                  <a:schemeClr val="tx1"/>
                </a:solidFill>
                <a:effectLst/>
                <a:latin typeface="+mn-lt"/>
                <a:ea typeface="+mn-ea"/>
                <a:cs typeface="+mn-cs"/>
              </a:rPr>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1" i="0" kern="1200" dirty="0">
                <a:solidFill>
                  <a:schemeClr val="tx1"/>
                </a:solidFill>
                <a:effectLst/>
                <a:latin typeface="+mn-lt"/>
                <a:ea typeface="+mn-ea"/>
                <a:cs typeface="+mn-cs"/>
              </a:rPr>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1" i="0" kern="1200" dirty="0">
                <a:solidFill>
                  <a:schemeClr val="tx1"/>
                </a:solidFill>
                <a:effectLst/>
                <a:latin typeface="+mn-lt"/>
                <a:ea typeface="+mn-ea"/>
                <a:cs typeface="+mn-cs"/>
              </a:rPr>
              <a:t>每天跟 </a:t>
            </a:r>
            <a:r>
              <a:rPr lang="en-US" altLang="zh-CN" sz="1200" b="1" i="0" kern="1200" dirty="0">
                <a:solidFill>
                  <a:schemeClr val="tx1"/>
                </a:solidFill>
                <a:effectLst/>
                <a:latin typeface="+mn-lt"/>
                <a:ea typeface="+mn-ea"/>
                <a:cs typeface="+mn-cs"/>
              </a:rPr>
              <a:t>Facebook</a:t>
            </a:r>
            <a:r>
              <a:rPr lang="zh-CN" altLang="en-US" sz="1200" b="1" i="0" kern="1200" dirty="0">
                <a:solidFill>
                  <a:schemeClr val="tx1"/>
                </a:solidFill>
                <a:effectLst/>
                <a:latin typeface="+mn-lt"/>
                <a:ea typeface="+mn-ea"/>
                <a:cs typeface="+mn-cs"/>
              </a:rPr>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0" i="0" kern="1200" dirty="0">
                <a:solidFill>
                  <a:schemeClr val="tx1"/>
                </a:solidFill>
                <a:effectLst/>
                <a:latin typeface="+mn-lt"/>
                <a:ea typeface="+mn-ea"/>
                <a:cs typeface="+mn-cs"/>
              </a:rPr>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1200" b="0" i="0" kern="1200" dirty="0">
                <a:solidFill>
                  <a:schemeClr val="tx1"/>
                </a:solidFill>
                <a:effectLst/>
                <a:latin typeface="+mn-lt"/>
                <a:ea typeface="+mn-ea"/>
                <a:cs typeface="+mn-cs"/>
              </a:rPr>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p>
          <a:p>
            <a:r>
              <a:rPr lang="zh-CN" altLang="en-US" dirty="0"/>
              <a:t>链接来自：</a:t>
            </a:r>
            <a:r>
              <a:rPr lang="en-US" altLang="zh-CN" dirty="0">
                <a:hlinkClick r:id="rId3"/>
              </a:rPr>
              <a:t>https://www.jianshu.com/p/412fa2beacc9</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10/15/19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10/15/19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10/15/19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10/15/19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10/15/19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黑客精神</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p>
        </p:txBody>
      </p:sp>
      <p:sp>
        <p:nvSpPr>
          <p:cNvPr id="3" name="文本占位符 2"/>
          <p:cNvSpPr>
            <a:spLocks noGrp="1"/>
          </p:cNvSpPr>
          <p:nvPr>
            <p:ph type="body" idx="1"/>
          </p:nvPr>
        </p:nvSpPr>
        <p:spPr>
          <a:xfrm>
            <a:off x="988494" y="2073275"/>
            <a:ext cx="18093691" cy="9140964"/>
          </a:xfrm>
        </p:spPr>
        <p:txBody>
          <a:bodyPr/>
          <a:lstStyle/>
          <a:p>
            <a:pPr>
              <a:lnSpc>
                <a:spcPct val="150000"/>
              </a:lnSpc>
            </a:pPr>
            <a:r>
              <a:rPr lang="zh-CN" altLang="en-US" sz="3600" b="1" dirty="0"/>
              <a:t>扎克伯格如何在管理团队的更替中保证自己对</a:t>
            </a:r>
            <a:r>
              <a:rPr lang="en-US" altLang="zh-CN" sz="3600" b="1" dirty="0"/>
              <a:t>Facebook</a:t>
            </a:r>
            <a:r>
              <a:rPr lang="zh-CN" altLang="en-US" sz="3600" b="1" dirty="0"/>
              <a:t>的控制？</a:t>
            </a:r>
            <a:endParaRPr lang="en-US" altLang="zh-CN" sz="3600" b="1" dirty="0"/>
          </a:p>
          <a:p>
            <a:pPr>
              <a:lnSpc>
                <a:spcPct val="150000"/>
              </a:lnSpc>
            </a:pPr>
            <a:r>
              <a:rPr lang="zh-CN" altLang="en-US" sz="3600" dirty="0"/>
              <a:t>初期，</a:t>
            </a:r>
            <a:r>
              <a:rPr lang="en-US" altLang="zh-CN" sz="3600" dirty="0"/>
              <a:t>Facebook</a:t>
            </a:r>
            <a:r>
              <a:rPr lang="zh-CN" altLang="en-US" sz="3600" dirty="0"/>
              <a:t>是由</a:t>
            </a:r>
            <a:r>
              <a:rPr lang="zh-CN" altLang="en-US" sz="3600" dirty="0">
                <a:solidFill>
                  <a:srgbClr val="FFC000"/>
                </a:solidFill>
              </a:rPr>
              <a:t>马克</a:t>
            </a:r>
            <a:r>
              <a:rPr lang="en-US" altLang="zh-CN" sz="3600" dirty="0">
                <a:solidFill>
                  <a:srgbClr val="FFC000"/>
                </a:solidFill>
              </a:rPr>
              <a:t>·</a:t>
            </a:r>
            <a:r>
              <a:rPr lang="zh-CN" altLang="en-US" sz="3600" dirty="0">
                <a:solidFill>
                  <a:srgbClr val="FFC000"/>
                </a:solidFill>
              </a:rPr>
              <a:t>扎克伯克</a:t>
            </a:r>
            <a:r>
              <a:rPr lang="zh-CN" altLang="en-US" sz="3600" dirty="0"/>
              <a:t>在大二的时候一手创立的，上线前引入</a:t>
            </a:r>
            <a:r>
              <a:rPr lang="zh-CN" altLang="en-US" sz="3600" dirty="0">
                <a:solidFill>
                  <a:srgbClr val="FFC000"/>
                </a:solidFill>
              </a:rPr>
              <a:t>爱德华多</a:t>
            </a:r>
            <a:r>
              <a:rPr lang="en-US" altLang="zh-CN" sz="3600" dirty="0">
                <a:solidFill>
                  <a:srgbClr val="FFC000"/>
                </a:solidFill>
              </a:rPr>
              <a:t>·</a:t>
            </a:r>
            <a:r>
              <a:rPr lang="zh-CN" altLang="en-US" sz="3600" dirty="0">
                <a:solidFill>
                  <a:srgbClr val="FFC000"/>
                </a:solidFill>
              </a:rPr>
              <a:t>萨维林</a:t>
            </a:r>
            <a:r>
              <a:rPr lang="zh-CN" altLang="en-US" sz="3600" dirty="0"/>
              <a:t>作为负责商业变现的合伙人占</a:t>
            </a:r>
            <a:r>
              <a:rPr lang="en-US" altLang="zh-CN" sz="3600" dirty="0"/>
              <a:t>40%</a:t>
            </a:r>
            <a:r>
              <a:rPr lang="zh-CN" altLang="en-US" sz="3600" dirty="0"/>
              <a:t>的股份，后爱德华多</a:t>
            </a:r>
            <a:r>
              <a:rPr lang="en-US" altLang="zh-CN" sz="3600" dirty="0"/>
              <a:t>·</a:t>
            </a:r>
            <a:r>
              <a:rPr lang="zh-CN" altLang="en-US" sz="3600" dirty="0"/>
              <a:t>萨维林加入作为运营推广、研发的负责人，占</a:t>
            </a:r>
            <a:r>
              <a:rPr lang="en-US" altLang="zh-CN" sz="3600" dirty="0"/>
              <a:t>5%</a:t>
            </a:r>
            <a:r>
              <a:rPr lang="zh-CN" altLang="en-US" sz="3600" dirty="0"/>
              <a:t>的股份。</a:t>
            </a:r>
            <a:endParaRPr lang="en-US" altLang="zh-CN" sz="3600" dirty="0"/>
          </a:p>
          <a:p>
            <a:pPr>
              <a:lnSpc>
                <a:spcPct val="150000"/>
              </a:lnSpc>
            </a:pPr>
            <a:r>
              <a:rPr lang="zh-CN" altLang="en-US" sz="3600" dirty="0"/>
              <a:t>在</a:t>
            </a:r>
            <a:r>
              <a:rPr lang="zh-CN" altLang="en-US" sz="3600" dirty="0">
                <a:solidFill>
                  <a:srgbClr val="FFC000"/>
                </a:solidFill>
              </a:rPr>
              <a:t>肖恩</a:t>
            </a:r>
            <a:r>
              <a:rPr lang="en-US" altLang="zh-CN" sz="3600" dirty="0">
                <a:solidFill>
                  <a:srgbClr val="FFC000"/>
                </a:solidFill>
              </a:rPr>
              <a:t>·</a:t>
            </a:r>
            <a:r>
              <a:rPr lang="zh-CN" altLang="en-US" sz="3600" dirty="0">
                <a:solidFill>
                  <a:srgbClr val="FFC000"/>
                </a:solidFill>
              </a:rPr>
              <a:t>帕克</a:t>
            </a:r>
            <a:r>
              <a:rPr lang="zh-CN" altLang="en-US" sz="3600" dirty="0"/>
              <a:t>加入成为</a:t>
            </a:r>
            <a:r>
              <a:rPr lang="en-US" altLang="zh-CN" sz="3600" dirty="0"/>
              <a:t>CEO</a:t>
            </a:r>
            <a:r>
              <a:rPr lang="zh-CN" altLang="en-US" sz="3600" dirty="0"/>
              <a:t>时，通过引入彼得</a:t>
            </a:r>
            <a:r>
              <a:rPr lang="en-US" altLang="zh-CN" sz="3600" dirty="0"/>
              <a:t>·</a:t>
            </a:r>
            <a:r>
              <a:rPr lang="zh-CN" altLang="en-US" sz="36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3600" dirty="0"/>
              <a:t>Facebook</a:t>
            </a:r>
            <a:r>
              <a:rPr lang="zh-CN" altLang="en-US" sz="3600" dirty="0"/>
              <a:t>，所以董事会席位也只增加了布雷耶一个席位，甚至帕克在退出</a:t>
            </a:r>
            <a:r>
              <a:rPr lang="en-US" altLang="zh-CN" sz="3600" dirty="0"/>
              <a:t>Facebook</a:t>
            </a:r>
            <a:r>
              <a:rPr lang="zh-CN" altLang="en-US" sz="3600" dirty="0"/>
              <a:t>后也将席位让给了扎克伯格。在</a:t>
            </a:r>
            <a:r>
              <a:rPr lang="en-US" altLang="zh-CN" sz="3600" dirty="0"/>
              <a:t>IPO</a:t>
            </a:r>
            <a:r>
              <a:rPr lang="zh-CN" altLang="en-US" sz="3600" dirty="0"/>
              <a:t>前，</a:t>
            </a:r>
            <a:r>
              <a:rPr lang="en-US" altLang="zh-CN" sz="3600" dirty="0"/>
              <a:t>Facebook</a:t>
            </a:r>
            <a:r>
              <a:rPr lang="zh-CN" altLang="en-US" sz="3600" dirty="0"/>
              <a:t>采取</a:t>
            </a:r>
            <a:r>
              <a:rPr lang="en-US" altLang="zh-CN" sz="3600" dirty="0"/>
              <a:t>A/B</a:t>
            </a:r>
            <a:r>
              <a:rPr lang="zh-CN" altLang="en-US" sz="3600" dirty="0"/>
              <a:t>形式防止上市后的恶意收购。因此从寻找志投意合的创业团队到快速扩展期的职业经理人和投资团队，扎克伯格都能紧紧抓住</a:t>
            </a:r>
            <a:r>
              <a:rPr lang="en-US" altLang="zh-CN" sz="3600" dirty="0"/>
              <a:t>Facebook</a:t>
            </a:r>
            <a:r>
              <a:rPr lang="zh-CN" altLang="en-US" sz="3600" dirty="0"/>
              <a:t>的控制权。</a:t>
            </a:r>
            <a:endParaRPr lang="en-US" altLang="zh-CN" sz="3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2031325"/>
          </a:xfrm>
        </p:spPr>
        <p:txBody>
          <a:bodyPr/>
          <a:lstStyle/>
          <a:p>
            <a:r>
              <a:rPr lang="zh-CN" altLang="en-US" sz="6600" dirty="0">
                <a:latin typeface="微软雅黑"/>
                <a:ea typeface="微软雅黑"/>
                <a:cs typeface="Calibri Light"/>
              </a:rPr>
              <a:t>facebook的发展</a:t>
            </a:r>
            <a:br>
              <a:rPr lang="zh-CN" altLang="en-US" sz="6600" dirty="0">
                <a:latin typeface="微软雅黑"/>
                <a:ea typeface="微软雅黑"/>
              </a:rPr>
            </a:b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3"/>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p>
            <a:p>
              <a:r>
                <a:rPr lang="zh-CN" altLang="en-US" sz="2800" dirty="0">
                  <a:solidFill>
                    <a:srgbClr val="FFC000"/>
                  </a:solidFill>
                  <a:latin typeface="微软雅黑"/>
                  <a:ea typeface="微软雅黑"/>
                  <a:cs typeface="Segoe UI"/>
                </a:rPr>
                <a:t>Open Graph</a:t>
              </a: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p>
            <a:p>
              <a:r>
                <a:rPr lang="zh-CN" altLang="en-US" sz="2800" dirty="0">
                  <a:solidFill>
                    <a:srgbClr val="FFC000"/>
                  </a:solidFill>
                  <a:latin typeface="微软雅黑"/>
                  <a:ea typeface="微软雅黑"/>
                  <a:cs typeface="Segoe UI"/>
                </a:rPr>
                <a:t> Graph Search</a:t>
              </a: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p>
          </p:txBody>
        </p:sp>
      </p:gr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r>
              <a:rPr lang="zh-CN" altLang="en-US" dirty="0"/>
              <a:t>定位？</a:t>
            </a:r>
          </a:p>
        </p:txBody>
      </p:sp>
      <p:sp>
        <p:nvSpPr>
          <p:cNvPr id="3" name="文本占位符 2"/>
          <p:cNvSpPr>
            <a:spLocks noGrp="1"/>
          </p:cNvSpPr>
          <p:nvPr>
            <p:ph type="body" idx="1"/>
          </p:nvPr>
        </p:nvSpPr>
        <p:spPr>
          <a:xfrm>
            <a:off x="1005204" y="2454275"/>
            <a:ext cx="18093691" cy="8125301"/>
          </a:xfrm>
        </p:spPr>
        <p:txBody>
          <a:bodyPr/>
          <a:lstStyle/>
          <a:p>
            <a:pPr>
              <a:lnSpc>
                <a:spcPct val="150000"/>
              </a:lnSpc>
            </a:pPr>
            <a:r>
              <a:rPr lang="zh-CN" altLang="en-US" sz="4400" dirty="0"/>
              <a:t>上线初，在哈佛校园，扎克伯格是想做</a:t>
            </a:r>
            <a:r>
              <a:rPr lang="zh-CN" altLang="en-US" sz="4400" dirty="0">
                <a:solidFill>
                  <a:srgbClr val="FFC000"/>
                </a:solidFill>
              </a:rPr>
              <a:t>在线校园花名册</a:t>
            </a:r>
            <a:r>
              <a:rPr lang="zh-CN" altLang="en-US" sz="4400" dirty="0"/>
              <a:t>，通过用户自己上传信息避开学校以及法律上的信息壁垒。</a:t>
            </a:r>
            <a:br>
              <a:rPr lang="zh-CN" altLang="en-US" sz="4400" dirty="0"/>
            </a:br>
            <a:r>
              <a:rPr lang="zh-CN" altLang="en-US" sz="4400" dirty="0"/>
              <a:t>而在肖恩</a:t>
            </a:r>
            <a:r>
              <a:rPr lang="en-US" altLang="zh-CN" sz="4400" dirty="0"/>
              <a:t>·</a:t>
            </a:r>
            <a:r>
              <a:rPr lang="zh-CN" altLang="en-US" sz="4400" dirty="0"/>
              <a:t>帕克和其他高校的相继开放，</a:t>
            </a:r>
            <a:r>
              <a:rPr lang="en-US" altLang="zh-CN" sz="4400" dirty="0"/>
              <a:t>Facebook</a:t>
            </a:r>
            <a:r>
              <a:rPr lang="zh-CN" altLang="en-US" sz="4400" dirty="0"/>
              <a:t>演变成网上</a:t>
            </a:r>
            <a:r>
              <a:rPr lang="zh-CN" altLang="en-US" sz="4400" dirty="0">
                <a:solidFill>
                  <a:srgbClr val="FFC000"/>
                </a:solidFill>
              </a:rPr>
              <a:t>社交社区</a:t>
            </a:r>
            <a:r>
              <a:rPr lang="zh-CN" altLang="en-US" sz="4400" dirty="0"/>
              <a:t>，“留言墙”、“群组”、“动态新闻”等功能都在加强这个属性。</a:t>
            </a:r>
            <a:br>
              <a:rPr lang="zh-CN" altLang="en-US" sz="4400" dirty="0"/>
            </a:br>
            <a:r>
              <a:rPr lang="zh-CN" altLang="en-US" sz="4400" dirty="0"/>
              <a:t>在相继对高中、职场、国际市场开放后，用户也增加到千万级、亿级，而在商业模式上“定制化广告”的成熟，以及用户信息的积累，扎克伯格将</a:t>
            </a:r>
            <a:r>
              <a:rPr lang="en-US" altLang="zh-CN" sz="4400" dirty="0"/>
              <a:t>Facebook</a:t>
            </a:r>
            <a:r>
              <a:rPr lang="zh-CN" altLang="en-US" sz="4400" dirty="0"/>
              <a:t>升级为“对社会有用的东西”</a:t>
            </a:r>
            <a:r>
              <a:rPr lang="en-US" altLang="zh-CN" sz="4400" dirty="0"/>
              <a:t>——</a:t>
            </a:r>
            <a:r>
              <a:rPr lang="zh-CN" altLang="en-US" sz="4400" dirty="0">
                <a:solidFill>
                  <a:srgbClr val="FFC000"/>
                </a:solidFill>
              </a:rPr>
              <a:t>开发平台</a:t>
            </a:r>
            <a:r>
              <a:rPr lang="zh-CN" altLang="en-US" sz="4400" dirty="0"/>
              <a:t>，通过</a:t>
            </a:r>
            <a:r>
              <a:rPr lang="en-US" altLang="zh-CN" sz="4400" dirty="0"/>
              <a:t>F8</a:t>
            </a:r>
            <a:r>
              <a:rPr lang="zh-CN" altLang="en-US" sz="4400" dirty="0"/>
              <a:t>将更多开发者连入</a:t>
            </a:r>
            <a:r>
              <a:rPr lang="en-US" altLang="zh-CN" sz="4400" dirty="0"/>
              <a:t>Facebook</a:t>
            </a:r>
            <a:r>
              <a:rPr lang="zh-CN" altLang="en-US" sz="4400" dirty="0"/>
              <a:t>平台。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 </a:t>
            </a:r>
            <a:r>
              <a:rPr lang="zh-CN" altLang="en-US" dirty="0"/>
              <a:t>的业务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9650" y="2914578"/>
            <a:ext cx="14401800" cy="75808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7918450" y="3368675"/>
            <a:ext cx="9317219" cy="6781187"/>
            <a:chOff x="7918450" y="3368675"/>
            <a:chExt cx="9317219" cy="6781187"/>
          </a:xfrm>
        </p:grpSpPr>
        <p:grpSp>
          <p:nvGrpSpPr>
            <p:cNvPr id="18" name="组合 17"/>
            <p:cNvGrpSpPr/>
            <p:nvPr/>
          </p:nvGrpSpPr>
          <p:grpSpPr>
            <a:xfrm>
              <a:off x="7918450" y="3368675"/>
              <a:ext cx="9317219" cy="6781187"/>
              <a:chOff x="5764031" y="2531088"/>
              <a:chExt cx="7582424" cy="5437641"/>
            </a:xfrm>
          </p:grpSpPr>
          <p:cxnSp>
            <p:nvCxnSpPr>
              <p:cNvPr id="4" name="Straight Connector 2"/>
              <p:cNvCxnSpPr/>
              <p:nvPr/>
            </p:nvCxnSpPr>
            <p:spPr>
              <a:xfrm>
                <a:off x="7362444" y="2694720"/>
                <a:ext cx="0" cy="5274009"/>
              </a:xfrm>
              <a:prstGeom prst="line">
                <a:avLst/>
              </a:prstGeom>
              <a:ln>
                <a:solidFill>
                  <a:srgbClr val="44B9C6"/>
                </a:solidFill>
              </a:ln>
            </p:spPr>
            <p:style>
              <a:lnRef idx="1">
                <a:schemeClr val="accent1"/>
              </a:lnRef>
              <a:fillRef idx="0">
                <a:schemeClr val="accent1"/>
              </a:fillRef>
              <a:effectRef idx="0">
                <a:schemeClr val="accent1"/>
              </a:effectRef>
              <a:fontRef idx="minor">
                <a:schemeClr val="tx1"/>
              </a:fontRef>
            </p:style>
          </p:cxnSp>
          <p:sp>
            <p:nvSpPr>
              <p:cNvPr id="5" name="Oval 3"/>
              <p:cNvSpPr/>
              <p:nvPr/>
            </p:nvSpPr>
            <p:spPr bwMode="auto">
              <a:xfrm>
                <a:off x="7085387" y="4848718"/>
                <a:ext cx="554114" cy="553342"/>
              </a:xfrm>
              <a:custGeom>
                <a:avLst/>
                <a:gdLst>
                  <a:gd name="T0" fmla="*/ 7218 w 7626"/>
                  <a:gd name="T1" fmla="*/ 3405 h 7626"/>
                  <a:gd name="T2" fmla="*/ 6798 w 7626"/>
                  <a:gd name="T3" fmla="*/ 3405 h 7626"/>
                  <a:gd name="T4" fmla="*/ 4221 w 7626"/>
                  <a:gd name="T5" fmla="*/ 828 h 7626"/>
                  <a:gd name="T6" fmla="*/ 4221 w 7626"/>
                  <a:gd name="T7" fmla="*/ 408 h 7626"/>
                  <a:gd name="T8" fmla="*/ 3813 w 7626"/>
                  <a:gd name="T9" fmla="*/ 0 h 7626"/>
                  <a:gd name="T10" fmla="*/ 3405 w 7626"/>
                  <a:gd name="T11" fmla="*/ 408 h 7626"/>
                  <a:gd name="T12" fmla="*/ 3405 w 7626"/>
                  <a:gd name="T13" fmla="*/ 828 h 7626"/>
                  <a:gd name="T14" fmla="*/ 828 w 7626"/>
                  <a:gd name="T15" fmla="*/ 3405 h 7626"/>
                  <a:gd name="T16" fmla="*/ 408 w 7626"/>
                  <a:gd name="T17" fmla="*/ 3405 h 7626"/>
                  <a:gd name="T18" fmla="*/ 0 w 7626"/>
                  <a:gd name="T19" fmla="*/ 3813 h 7626"/>
                  <a:gd name="T20" fmla="*/ 408 w 7626"/>
                  <a:gd name="T21" fmla="*/ 4221 h 7626"/>
                  <a:gd name="T22" fmla="*/ 828 w 7626"/>
                  <a:gd name="T23" fmla="*/ 4221 h 7626"/>
                  <a:gd name="T24" fmla="*/ 3405 w 7626"/>
                  <a:gd name="T25" fmla="*/ 6798 h 7626"/>
                  <a:gd name="T26" fmla="*/ 3405 w 7626"/>
                  <a:gd name="T27" fmla="*/ 7218 h 7626"/>
                  <a:gd name="T28" fmla="*/ 3813 w 7626"/>
                  <a:gd name="T29" fmla="*/ 7626 h 7626"/>
                  <a:gd name="T30" fmla="*/ 4221 w 7626"/>
                  <a:gd name="T31" fmla="*/ 7218 h 7626"/>
                  <a:gd name="T32" fmla="*/ 4221 w 7626"/>
                  <a:gd name="T33" fmla="*/ 6798 h 7626"/>
                  <a:gd name="T34" fmla="*/ 6798 w 7626"/>
                  <a:gd name="T35" fmla="*/ 4221 h 7626"/>
                  <a:gd name="T36" fmla="*/ 7218 w 7626"/>
                  <a:gd name="T37" fmla="*/ 4221 h 7626"/>
                  <a:gd name="T38" fmla="*/ 7626 w 7626"/>
                  <a:gd name="T39" fmla="*/ 3813 h 7626"/>
                  <a:gd name="T40" fmla="*/ 7218 w 7626"/>
                  <a:gd name="T41" fmla="*/ 3405 h 7626"/>
                  <a:gd name="T42" fmla="*/ 4221 w 7626"/>
                  <a:gd name="T43" fmla="*/ 5972 h 7626"/>
                  <a:gd name="T44" fmla="*/ 4221 w 7626"/>
                  <a:gd name="T45" fmla="*/ 5619 h 7626"/>
                  <a:gd name="T46" fmla="*/ 3813 w 7626"/>
                  <a:gd name="T47" fmla="*/ 5211 h 7626"/>
                  <a:gd name="T48" fmla="*/ 3405 w 7626"/>
                  <a:gd name="T49" fmla="*/ 5619 h 7626"/>
                  <a:gd name="T50" fmla="*/ 3405 w 7626"/>
                  <a:gd name="T51" fmla="*/ 5972 h 7626"/>
                  <a:gd name="T52" fmla="*/ 1654 w 7626"/>
                  <a:gd name="T53" fmla="*/ 4221 h 7626"/>
                  <a:gd name="T54" fmla="*/ 2007 w 7626"/>
                  <a:gd name="T55" fmla="*/ 4221 h 7626"/>
                  <a:gd name="T56" fmla="*/ 2415 w 7626"/>
                  <a:gd name="T57" fmla="*/ 3813 h 7626"/>
                  <a:gd name="T58" fmla="*/ 2007 w 7626"/>
                  <a:gd name="T59" fmla="*/ 3405 h 7626"/>
                  <a:gd name="T60" fmla="*/ 1654 w 7626"/>
                  <a:gd name="T61" fmla="*/ 3405 h 7626"/>
                  <a:gd name="T62" fmla="*/ 3405 w 7626"/>
                  <a:gd name="T63" fmla="*/ 1654 h 7626"/>
                  <a:gd name="T64" fmla="*/ 3405 w 7626"/>
                  <a:gd name="T65" fmla="*/ 2007 h 7626"/>
                  <a:gd name="T66" fmla="*/ 3813 w 7626"/>
                  <a:gd name="T67" fmla="*/ 2415 h 7626"/>
                  <a:gd name="T68" fmla="*/ 4221 w 7626"/>
                  <a:gd name="T69" fmla="*/ 2007 h 7626"/>
                  <a:gd name="T70" fmla="*/ 4221 w 7626"/>
                  <a:gd name="T71" fmla="*/ 1654 h 7626"/>
                  <a:gd name="T72" fmla="*/ 5972 w 7626"/>
                  <a:gd name="T73" fmla="*/ 3405 h 7626"/>
                  <a:gd name="T74" fmla="*/ 5619 w 7626"/>
                  <a:gd name="T75" fmla="*/ 3405 h 7626"/>
                  <a:gd name="T76" fmla="*/ 5211 w 7626"/>
                  <a:gd name="T77" fmla="*/ 3813 h 7626"/>
                  <a:gd name="T78" fmla="*/ 5619 w 7626"/>
                  <a:gd name="T79" fmla="*/ 4221 h 7626"/>
                  <a:gd name="T80" fmla="*/ 5972 w 7626"/>
                  <a:gd name="T81" fmla="*/ 4221 h 7626"/>
                  <a:gd name="T82" fmla="*/ 4221 w 7626"/>
                  <a:gd name="T83" fmla="*/ 5972 h 7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6" h="7626">
                    <a:moveTo>
                      <a:pt x="7218" y="3405"/>
                    </a:moveTo>
                    <a:lnTo>
                      <a:pt x="6798" y="3405"/>
                    </a:lnTo>
                    <a:cubicBezTo>
                      <a:pt x="6617" y="2069"/>
                      <a:pt x="5557" y="1010"/>
                      <a:pt x="4221" y="828"/>
                    </a:cubicBezTo>
                    <a:lnTo>
                      <a:pt x="4221" y="408"/>
                    </a:lnTo>
                    <a:cubicBezTo>
                      <a:pt x="4221" y="183"/>
                      <a:pt x="4039" y="0"/>
                      <a:pt x="3813" y="0"/>
                    </a:cubicBezTo>
                    <a:cubicBezTo>
                      <a:pt x="3588" y="0"/>
                      <a:pt x="3405" y="183"/>
                      <a:pt x="3405" y="408"/>
                    </a:cubicBezTo>
                    <a:lnTo>
                      <a:pt x="3405" y="828"/>
                    </a:lnTo>
                    <a:cubicBezTo>
                      <a:pt x="2069" y="1010"/>
                      <a:pt x="1010" y="2069"/>
                      <a:pt x="828" y="3405"/>
                    </a:cubicBezTo>
                    <a:lnTo>
                      <a:pt x="408" y="3405"/>
                    </a:lnTo>
                    <a:cubicBezTo>
                      <a:pt x="183" y="3405"/>
                      <a:pt x="0" y="3588"/>
                      <a:pt x="0" y="3813"/>
                    </a:cubicBezTo>
                    <a:cubicBezTo>
                      <a:pt x="0" y="4039"/>
                      <a:pt x="183" y="4221"/>
                      <a:pt x="408" y="4221"/>
                    </a:cubicBezTo>
                    <a:lnTo>
                      <a:pt x="828" y="4221"/>
                    </a:lnTo>
                    <a:cubicBezTo>
                      <a:pt x="1010" y="5557"/>
                      <a:pt x="2069" y="6617"/>
                      <a:pt x="3405" y="6798"/>
                    </a:cubicBezTo>
                    <a:lnTo>
                      <a:pt x="3405" y="7218"/>
                    </a:lnTo>
                    <a:cubicBezTo>
                      <a:pt x="3405" y="7444"/>
                      <a:pt x="3588" y="7626"/>
                      <a:pt x="3813" y="7626"/>
                    </a:cubicBezTo>
                    <a:cubicBezTo>
                      <a:pt x="4039" y="7626"/>
                      <a:pt x="4221" y="7444"/>
                      <a:pt x="4221" y="7218"/>
                    </a:cubicBezTo>
                    <a:lnTo>
                      <a:pt x="4221" y="6798"/>
                    </a:lnTo>
                    <a:cubicBezTo>
                      <a:pt x="5557" y="6617"/>
                      <a:pt x="6617" y="5557"/>
                      <a:pt x="6798" y="4221"/>
                    </a:cubicBezTo>
                    <a:lnTo>
                      <a:pt x="7218" y="4221"/>
                    </a:lnTo>
                    <a:cubicBezTo>
                      <a:pt x="7444" y="4221"/>
                      <a:pt x="7626" y="4038"/>
                      <a:pt x="7626" y="3813"/>
                    </a:cubicBezTo>
                    <a:cubicBezTo>
                      <a:pt x="7626" y="3588"/>
                      <a:pt x="7444" y="3405"/>
                      <a:pt x="7218" y="3405"/>
                    </a:cubicBezTo>
                    <a:close/>
                    <a:moveTo>
                      <a:pt x="4221" y="5972"/>
                    </a:moveTo>
                    <a:lnTo>
                      <a:pt x="4221" y="5619"/>
                    </a:lnTo>
                    <a:cubicBezTo>
                      <a:pt x="4221" y="5394"/>
                      <a:pt x="4039" y="5211"/>
                      <a:pt x="3813" y="5211"/>
                    </a:cubicBezTo>
                    <a:cubicBezTo>
                      <a:pt x="3588" y="5211"/>
                      <a:pt x="3405" y="5394"/>
                      <a:pt x="3405" y="5619"/>
                    </a:cubicBezTo>
                    <a:lnTo>
                      <a:pt x="3405" y="5972"/>
                    </a:lnTo>
                    <a:cubicBezTo>
                      <a:pt x="2520" y="5805"/>
                      <a:pt x="1821" y="5106"/>
                      <a:pt x="1654" y="4221"/>
                    </a:cubicBezTo>
                    <a:lnTo>
                      <a:pt x="2007" y="4221"/>
                    </a:lnTo>
                    <a:cubicBezTo>
                      <a:pt x="2233" y="4221"/>
                      <a:pt x="2415" y="4038"/>
                      <a:pt x="2415" y="3813"/>
                    </a:cubicBezTo>
                    <a:cubicBezTo>
                      <a:pt x="2415" y="3588"/>
                      <a:pt x="2233" y="3405"/>
                      <a:pt x="2007" y="3405"/>
                    </a:cubicBezTo>
                    <a:lnTo>
                      <a:pt x="1654" y="3405"/>
                    </a:lnTo>
                    <a:cubicBezTo>
                      <a:pt x="1821" y="2520"/>
                      <a:pt x="2520" y="1821"/>
                      <a:pt x="3405" y="1654"/>
                    </a:cubicBezTo>
                    <a:lnTo>
                      <a:pt x="3405" y="2007"/>
                    </a:lnTo>
                    <a:cubicBezTo>
                      <a:pt x="3405" y="2233"/>
                      <a:pt x="3588" y="2415"/>
                      <a:pt x="3813" y="2415"/>
                    </a:cubicBezTo>
                    <a:cubicBezTo>
                      <a:pt x="4039" y="2415"/>
                      <a:pt x="4221" y="2233"/>
                      <a:pt x="4221" y="2007"/>
                    </a:cubicBezTo>
                    <a:lnTo>
                      <a:pt x="4221" y="1654"/>
                    </a:lnTo>
                    <a:cubicBezTo>
                      <a:pt x="5106" y="1821"/>
                      <a:pt x="5805" y="2520"/>
                      <a:pt x="5972" y="3405"/>
                    </a:cubicBezTo>
                    <a:lnTo>
                      <a:pt x="5619" y="3405"/>
                    </a:lnTo>
                    <a:cubicBezTo>
                      <a:pt x="5394" y="3405"/>
                      <a:pt x="5211" y="3588"/>
                      <a:pt x="5211" y="3813"/>
                    </a:cubicBezTo>
                    <a:cubicBezTo>
                      <a:pt x="5211" y="4038"/>
                      <a:pt x="5394" y="4221"/>
                      <a:pt x="5619" y="4221"/>
                    </a:cubicBezTo>
                    <a:lnTo>
                      <a:pt x="5972" y="4221"/>
                    </a:lnTo>
                    <a:cubicBezTo>
                      <a:pt x="5805" y="5106"/>
                      <a:pt x="5106" y="5805"/>
                      <a:pt x="4221" y="5972"/>
                    </a:cubicBezTo>
                    <a:close/>
                  </a:path>
                </a:pathLst>
              </a:custGeom>
              <a:solidFill>
                <a:srgbClr val="44B9C6"/>
              </a:solidFill>
              <a:ln w="6350">
                <a:noFill/>
              </a:ln>
            </p:spPr>
            <p:txBody>
              <a:bodyPr vert="horz" wrap="square" lIns="0" tIns="0" rIns="0" bIns="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2000">
                  <a:solidFill>
                    <a:srgbClr val="44B9C6"/>
                  </a:solidFill>
                </a:endParaRPr>
              </a:p>
            </p:txBody>
          </p:sp>
          <p:sp>
            <p:nvSpPr>
              <p:cNvPr id="6" name="Oval 4"/>
              <p:cNvSpPr/>
              <p:nvPr/>
            </p:nvSpPr>
            <p:spPr bwMode="auto">
              <a:xfrm>
                <a:off x="7313131" y="2644889"/>
                <a:ext cx="99662" cy="99662"/>
              </a:xfrm>
              <a:prstGeom prst="ellipse">
                <a:avLst/>
              </a:prstGeom>
              <a:solidFill>
                <a:srgbClr val="44B9C6"/>
              </a:solidFill>
              <a:ln w="6350">
                <a:noFill/>
              </a:ln>
            </p:spPr>
            <p:txBody>
              <a:bodyPr vert="horz" wrap="square" lIns="0" tIns="0" rIns="0" bIns="0" numCol="1" rtlCol="0" anchor="ctr" anchorCtr="0" compatLnSpc="1"/>
              <a:lstStyle/>
              <a:p>
                <a:pPr algn="ctr"/>
                <a:endParaRPr lang="en-US" sz="2000" b="1" dirty="0">
                  <a:solidFill>
                    <a:schemeClr val="bg1"/>
                  </a:solidFill>
                  <a:latin typeface="+mj-ea"/>
                  <a:ea typeface="+mj-ea"/>
                </a:endParaRPr>
              </a:p>
            </p:txBody>
          </p:sp>
          <p:sp>
            <p:nvSpPr>
              <p:cNvPr id="7" name="Oval 5"/>
              <p:cNvSpPr/>
              <p:nvPr/>
            </p:nvSpPr>
            <p:spPr bwMode="auto">
              <a:xfrm>
                <a:off x="7323764" y="3797014"/>
                <a:ext cx="99662" cy="99662"/>
              </a:xfrm>
              <a:prstGeom prst="ellipse">
                <a:avLst/>
              </a:prstGeom>
              <a:solidFill>
                <a:srgbClr val="44B9C6"/>
              </a:solidFill>
              <a:ln w="6350">
                <a:noFill/>
              </a:ln>
            </p:spPr>
            <p:txBody>
              <a:bodyPr vert="horz" wrap="square" lIns="0" tIns="0" rIns="0" bIns="0" numCol="1" rtlCol="0" anchor="ctr" anchorCtr="0" compatLnSpc="1"/>
              <a:lstStyle/>
              <a:p>
                <a:pPr algn="ctr"/>
                <a:endParaRPr lang="en-US" sz="2000" b="1" dirty="0">
                  <a:solidFill>
                    <a:schemeClr val="bg1"/>
                  </a:solidFill>
                  <a:latin typeface="+mj-ea"/>
                  <a:ea typeface="+mj-ea"/>
                </a:endParaRPr>
              </a:p>
            </p:txBody>
          </p:sp>
          <p:sp>
            <p:nvSpPr>
              <p:cNvPr id="8" name="Oval 6"/>
              <p:cNvSpPr/>
              <p:nvPr/>
            </p:nvSpPr>
            <p:spPr bwMode="auto">
              <a:xfrm>
                <a:off x="7323764" y="6174681"/>
                <a:ext cx="99662" cy="99662"/>
              </a:xfrm>
              <a:prstGeom prst="ellipse">
                <a:avLst/>
              </a:prstGeom>
              <a:solidFill>
                <a:srgbClr val="44B9C6"/>
              </a:solidFill>
              <a:ln w="6350">
                <a:noFill/>
              </a:ln>
            </p:spPr>
            <p:txBody>
              <a:bodyPr vert="horz" wrap="square" lIns="0" tIns="0" rIns="0" bIns="0" numCol="1" rtlCol="0" anchor="ctr" anchorCtr="0" compatLnSpc="1"/>
              <a:lstStyle/>
              <a:p>
                <a:pPr algn="ctr"/>
                <a:endParaRPr lang="en-US" sz="2000" b="1" dirty="0">
                  <a:solidFill>
                    <a:schemeClr val="bg1"/>
                  </a:solidFill>
                  <a:latin typeface="+mj-ea"/>
                  <a:ea typeface="+mj-ea"/>
                </a:endParaRPr>
              </a:p>
            </p:txBody>
          </p:sp>
          <p:sp>
            <p:nvSpPr>
              <p:cNvPr id="9" name="Oval 7"/>
              <p:cNvSpPr/>
              <p:nvPr/>
            </p:nvSpPr>
            <p:spPr bwMode="auto">
              <a:xfrm>
                <a:off x="7206953" y="2531088"/>
                <a:ext cx="310982" cy="310982"/>
              </a:xfrm>
              <a:prstGeom prst="ellipse">
                <a:avLst/>
              </a:prstGeom>
              <a:noFill/>
              <a:ln w="6350">
                <a:solidFill>
                  <a:srgbClr val="44B9C6"/>
                </a:solidFill>
              </a:ln>
            </p:spPr>
            <p:txBody>
              <a:bodyPr vert="horz" wrap="square" lIns="0" tIns="0" rIns="0" bIns="0" numCol="1" rtlCol="0" anchor="ctr" anchorCtr="0" compatLnSpc="1"/>
              <a:lstStyle/>
              <a:p>
                <a:pPr algn="ctr"/>
                <a:endParaRPr lang="en-US" sz="2000" b="1" dirty="0">
                  <a:solidFill>
                    <a:schemeClr val="bg1"/>
                  </a:solidFill>
                  <a:latin typeface="+mj-ea"/>
                  <a:ea typeface="+mj-ea"/>
                </a:endParaRPr>
              </a:p>
            </p:txBody>
          </p:sp>
          <p:sp>
            <p:nvSpPr>
              <p:cNvPr id="10" name="Title 1"/>
              <p:cNvSpPr txBox="1"/>
              <p:nvPr/>
            </p:nvSpPr>
            <p:spPr>
              <a:xfrm>
                <a:off x="7689850" y="2531088"/>
                <a:ext cx="5511251" cy="76077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首届</a:t>
                </a:r>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F8</a:t>
                </a:r>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a:t>
                </a:r>
                <a:r>
                  <a:rPr lang="zh-CN" altLang="en-US" sz="2800" dirty="0">
                    <a:solidFill>
                      <a:srgbClr val="FFC000"/>
                    </a:solidFill>
                    <a:latin typeface="微软雅黑"/>
                    <a:ea typeface="微软雅黑"/>
                    <a:cs typeface="Segoe UI"/>
                  </a:rPr>
                  <a:t>开放平台FacebookPlatform</a:t>
                </a:r>
                <a:endParaRPr lang="zh-CN" altLang="zh-CN" sz="2800" dirty="0">
                  <a:solidFill>
                    <a:srgbClr val="FFC000"/>
                  </a:solidFill>
                </a:endParaRPr>
              </a:p>
              <a:p>
                <a:pPr algn="l"/>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  推出社交图谱</a:t>
                </a:r>
                <a:endParaRPr lang="en-US" altLang="zh-CN" sz="2800" dirty="0">
                  <a:solidFill>
                    <a:srgbClr val="FFC000"/>
                  </a:solidFill>
                  <a:latin typeface="微软雅黑" panose="020B0503020204020204" pitchFamily="34" charset="-122"/>
                  <a:ea typeface="微软雅黑" panose="020B0503020204020204" pitchFamily="34" charset="-122"/>
                  <a:cs typeface="+mn-ea"/>
                  <a:sym typeface="+mn-lt"/>
                </a:endParaRPr>
              </a:p>
            </p:txBody>
          </p:sp>
          <p:sp>
            <p:nvSpPr>
              <p:cNvPr id="11" name="Title 1"/>
              <p:cNvSpPr txBox="1"/>
              <p:nvPr/>
            </p:nvSpPr>
            <p:spPr>
              <a:xfrm>
                <a:off x="5764031" y="2537357"/>
                <a:ext cx="1226848" cy="37110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2007</a:t>
                </a:r>
              </a:p>
            </p:txBody>
          </p:sp>
          <p:sp>
            <p:nvSpPr>
              <p:cNvPr id="12" name="Title 1"/>
              <p:cNvSpPr txBox="1"/>
              <p:nvPr/>
            </p:nvSpPr>
            <p:spPr>
              <a:xfrm>
                <a:off x="5764031" y="3661294"/>
                <a:ext cx="1226848" cy="37110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2008</a:t>
                </a:r>
              </a:p>
            </p:txBody>
          </p:sp>
          <p:sp>
            <p:nvSpPr>
              <p:cNvPr id="13" name="Title 1"/>
              <p:cNvSpPr txBox="1"/>
              <p:nvPr/>
            </p:nvSpPr>
            <p:spPr>
              <a:xfrm>
                <a:off x="5764031" y="4859735"/>
                <a:ext cx="1226848" cy="37110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2010</a:t>
                </a:r>
              </a:p>
            </p:txBody>
          </p:sp>
          <p:sp>
            <p:nvSpPr>
              <p:cNvPr id="14" name="Title 1"/>
              <p:cNvSpPr txBox="1"/>
              <p:nvPr/>
            </p:nvSpPr>
            <p:spPr>
              <a:xfrm>
                <a:off x="5764031" y="6053458"/>
                <a:ext cx="1226848" cy="37110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2011</a:t>
                </a:r>
              </a:p>
            </p:txBody>
          </p:sp>
          <p:sp>
            <p:nvSpPr>
              <p:cNvPr id="15" name="Title 1"/>
              <p:cNvSpPr txBox="1"/>
              <p:nvPr/>
            </p:nvSpPr>
            <p:spPr>
              <a:xfrm>
                <a:off x="7700483" y="3652009"/>
                <a:ext cx="5511251" cy="76077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展示了</a:t>
                </a:r>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Facebook Connect</a:t>
                </a:r>
              </a:p>
            </p:txBody>
          </p:sp>
          <p:sp>
            <p:nvSpPr>
              <p:cNvPr id="16" name="Title 1"/>
              <p:cNvSpPr txBox="1"/>
              <p:nvPr/>
            </p:nvSpPr>
            <p:spPr>
              <a:xfrm>
                <a:off x="7835204" y="4886415"/>
                <a:ext cx="5511251" cy="76077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“Like”</a:t>
                </a:r>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按钮</a:t>
                </a:r>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,”Recommend”</a:t>
                </a:r>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按钮、开放图谱， </a:t>
                </a:r>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Graph API, </a:t>
                </a:r>
                <a:r>
                  <a:rPr lang="en-US" altLang="zh-CN" sz="2800" dirty="0" err="1">
                    <a:solidFill>
                      <a:srgbClr val="FFC000"/>
                    </a:solidFill>
                    <a:latin typeface="微软雅黑" panose="020B0503020204020204" pitchFamily="34" charset="-122"/>
                    <a:ea typeface="微软雅黑" panose="020B0503020204020204" pitchFamily="34" charset="-122"/>
                    <a:cs typeface="+mn-ea"/>
                    <a:sym typeface="+mn-lt"/>
                  </a:rPr>
                  <a:t>Oauth</a:t>
                </a:r>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 2.0</a:t>
                </a:r>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服务</a:t>
                </a:r>
                <a:endParaRPr lang="en-US" altLang="zh-CN" sz="2800" dirty="0">
                  <a:solidFill>
                    <a:srgbClr val="FFC000"/>
                  </a:solidFill>
                  <a:latin typeface="微软雅黑" panose="020B0503020204020204" pitchFamily="34" charset="-122"/>
                  <a:ea typeface="微软雅黑" panose="020B0503020204020204" pitchFamily="34" charset="-122"/>
                  <a:cs typeface="+mn-ea"/>
                  <a:sym typeface="+mn-lt"/>
                </a:endParaRPr>
              </a:p>
            </p:txBody>
          </p:sp>
          <p:sp>
            <p:nvSpPr>
              <p:cNvPr id="17" name="Title 1"/>
              <p:cNvSpPr txBox="1"/>
              <p:nvPr/>
            </p:nvSpPr>
            <p:spPr>
              <a:xfrm>
                <a:off x="7835204" y="6044173"/>
                <a:ext cx="5511251" cy="76077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Timeline</a:t>
                </a:r>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 时间轴功能、增强版开放图谱</a:t>
                </a:r>
                <a:endParaRPr lang="en-US" altLang="zh-CN" sz="2800" dirty="0">
                  <a:solidFill>
                    <a:srgbClr val="FFC000"/>
                  </a:solidFill>
                  <a:latin typeface="微软雅黑" panose="020B0503020204020204" pitchFamily="34" charset="-122"/>
                  <a:ea typeface="微软雅黑" panose="020B0503020204020204" pitchFamily="34" charset="-122"/>
                  <a:cs typeface="+mn-ea"/>
                  <a:sym typeface="+mn-lt"/>
                </a:endParaRPr>
              </a:p>
              <a:p>
                <a:pPr algn="l"/>
                <a:r>
                  <a:rPr lang="en-US" altLang="zh-CN" sz="2800" dirty="0">
                    <a:solidFill>
                      <a:srgbClr val="FFC000"/>
                    </a:solidFill>
                    <a:latin typeface="微软雅黑" panose="020B0503020204020204" pitchFamily="34" charset="-122"/>
                    <a:ea typeface="微软雅黑" panose="020B0503020204020204" pitchFamily="34" charset="-122"/>
                    <a:cs typeface="+mn-ea"/>
                    <a:sym typeface="+mn-lt"/>
                  </a:rPr>
                  <a:t>2012</a:t>
                </a:r>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年上市</a:t>
                </a:r>
                <a:endParaRPr lang="en-US" altLang="zh-CN" sz="2800" dirty="0">
                  <a:solidFill>
                    <a:srgbClr val="FFC000"/>
                  </a:solidFill>
                  <a:latin typeface="微软雅黑" panose="020B0503020204020204" pitchFamily="34" charset="-122"/>
                  <a:ea typeface="微软雅黑" panose="020B0503020204020204" pitchFamily="34" charset="-122"/>
                  <a:cs typeface="+mn-ea"/>
                  <a:sym typeface="+mn-lt"/>
                </a:endParaRPr>
              </a:p>
            </p:txBody>
          </p:sp>
        </p:grpSp>
        <p:sp>
          <p:nvSpPr>
            <p:cNvPr id="20" name="Title 1"/>
            <p:cNvSpPr txBox="1"/>
            <p:nvPr/>
          </p:nvSpPr>
          <p:spPr>
            <a:xfrm>
              <a:off x="7945897" y="9018634"/>
              <a:ext cx="1507541" cy="462795"/>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2014</a:t>
              </a:r>
            </a:p>
          </p:txBody>
        </p:sp>
        <p:sp>
          <p:nvSpPr>
            <p:cNvPr id="21" name="Oval 3"/>
            <p:cNvSpPr/>
            <p:nvPr/>
          </p:nvSpPr>
          <p:spPr bwMode="auto">
            <a:xfrm>
              <a:off x="9555899" y="8893262"/>
              <a:ext cx="680891" cy="690063"/>
            </a:xfrm>
            <a:custGeom>
              <a:avLst/>
              <a:gdLst>
                <a:gd name="T0" fmla="*/ 7218 w 7626"/>
                <a:gd name="T1" fmla="*/ 3405 h 7626"/>
                <a:gd name="T2" fmla="*/ 6798 w 7626"/>
                <a:gd name="T3" fmla="*/ 3405 h 7626"/>
                <a:gd name="T4" fmla="*/ 4221 w 7626"/>
                <a:gd name="T5" fmla="*/ 828 h 7626"/>
                <a:gd name="T6" fmla="*/ 4221 w 7626"/>
                <a:gd name="T7" fmla="*/ 408 h 7626"/>
                <a:gd name="T8" fmla="*/ 3813 w 7626"/>
                <a:gd name="T9" fmla="*/ 0 h 7626"/>
                <a:gd name="T10" fmla="*/ 3405 w 7626"/>
                <a:gd name="T11" fmla="*/ 408 h 7626"/>
                <a:gd name="T12" fmla="*/ 3405 w 7626"/>
                <a:gd name="T13" fmla="*/ 828 h 7626"/>
                <a:gd name="T14" fmla="*/ 828 w 7626"/>
                <a:gd name="T15" fmla="*/ 3405 h 7626"/>
                <a:gd name="T16" fmla="*/ 408 w 7626"/>
                <a:gd name="T17" fmla="*/ 3405 h 7626"/>
                <a:gd name="T18" fmla="*/ 0 w 7626"/>
                <a:gd name="T19" fmla="*/ 3813 h 7626"/>
                <a:gd name="T20" fmla="*/ 408 w 7626"/>
                <a:gd name="T21" fmla="*/ 4221 h 7626"/>
                <a:gd name="T22" fmla="*/ 828 w 7626"/>
                <a:gd name="T23" fmla="*/ 4221 h 7626"/>
                <a:gd name="T24" fmla="*/ 3405 w 7626"/>
                <a:gd name="T25" fmla="*/ 6798 h 7626"/>
                <a:gd name="T26" fmla="*/ 3405 w 7626"/>
                <a:gd name="T27" fmla="*/ 7218 h 7626"/>
                <a:gd name="T28" fmla="*/ 3813 w 7626"/>
                <a:gd name="T29" fmla="*/ 7626 h 7626"/>
                <a:gd name="T30" fmla="*/ 4221 w 7626"/>
                <a:gd name="T31" fmla="*/ 7218 h 7626"/>
                <a:gd name="T32" fmla="*/ 4221 w 7626"/>
                <a:gd name="T33" fmla="*/ 6798 h 7626"/>
                <a:gd name="T34" fmla="*/ 6798 w 7626"/>
                <a:gd name="T35" fmla="*/ 4221 h 7626"/>
                <a:gd name="T36" fmla="*/ 7218 w 7626"/>
                <a:gd name="T37" fmla="*/ 4221 h 7626"/>
                <a:gd name="T38" fmla="*/ 7626 w 7626"/>
                <a:gd name="T39" fmla="*/ 3813 h 7626"/>
                <a:gd name="T40" fmla="*/ 7218 w 7626"/>
                <a:gd name="T41" fmla="*/ 3405 h 7626"/>
                <a:gd name="T42" fmla="*/ 4221 w 7626"/>
                <a:gd name="T43" fmla="*/ 5972 h 7626"/>
                <a:gd name="T44" fmla="*/ 4221 w 7626"/>
                <a:gd name="T45" fmla="*/ 5619 h 7626"/>
                <a:gd name="T46" fmla="*/ 3813 w 7626"/>
                <a:gd name="T47" fmla="*/ 5211 h 7626"/>
                <a:gd name="T48" fmla="*/ 3405 w 7626"/>
                <a:gd name="T49" fmla="*/ 5619 h 7626"/>
                <a:gd name="T50" fmla="*/ 3405 w 7626"/>
                <a:gd name="T51" fmla="*/ 5972 h 7626"/>
                <a:gd name="T52" fmla="*/ 1654 w 7626"/>
                <a:gd name="T53" fmla="*/ 4221 h 7626"/>
                <a:gd name="T54" fmla="*/ 2007 w 7626"/>
                <a:gd name="T55" fmla="*/ 4221 h 7626"/>
                <a:gd name="T56" fmla="*/ 2415 w 7626"/>
                <a:gd name="T57" fmla="*/ 3813 h 7626"/>
                <a:gd name="T58" fmla="*/ 2007 w 7626"/>
                <a:gd name="T59" fmla="*/ 3405 h 7626"/>
                <a:gd name="T60" fmla="*/ 1654 w 7626"/>
                <a:gd name="T61" fmla="*/ 3405 h 7626"/>
                <a:gd name="T62" fmla="*/ 3405 w 7626"/>
                <a:gd name="T63" fmla="*/ 1654 h 7626"/>
                <a:gd name="T64" fmla="*/ 3405 w 7626"/>
                <a:gd name="T65" fmla="*/ 2007 h 7626"/>
                <a:gd name="T66" fmla="*/ 3813 w 7626"/>
                <a:gd name="T67" fmla="*/ 2415 h 7626"/>
                <a:gd name="T68" fmla="*/ 4221 w 7626"/>
                <a:gd name="T69" fmla="*/ 2007 h 7626"/>
                <a:gd name="T70" fmla="*/ 4221 w 7626"/>
                <a:gd name="T71" fmla="*/ 1654 h 7626"/>
                <a:gd name="T72" fmla="*/ 5972 w 7626"/>
                <a:gd name="T73" fmla="*/ 3405 h 7626"/>
                <a:gd name="T74" fmla="*/ 5619 w 7626"/>
                <a:gd name="T75" fmla="*/ 3405 h 7626"/>
                <a:gd name="T76" fmla="*/ 5211 w 7626"/>
                <a:gd name="T77" fmla="*/ 3813 h 7626"/>
                <a:gd name="T78" fmla="*/ 5619 w 7626"/>
                <a:gd name="T79" fmla="*/ 4221 h 7626"/>
                <a:gd name="T80" fmla="*/ 5972 w 7626"/>
                <a:gd name="T81" fmla="*/ 4221 h 7626"/>
                <a:gd name="T82" fmla="*/ 4221 w 7626"/>
                <a:gd name="T83" fmla="*/ 5972 h 7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6" h="7626">
                  <a:moveTo>
                    <a:pt x="7218" y="3405"/>
                  </a:moveTo>
                  <a:lnTo>
                    <a:pt x="6798" y="3405"/>
                  </a:lnTo>
                  <a:cubicBezTo>
                    <a:pt x="6617" y="2069"/>
                    <a:pt x="5557" y="1010"/>
                    <a:pt x="4221" y="828"/>
                  </a:cubicBezTo>
                  <a:lnTo>
                    <a:pt x="4221" y="408"/>
                  </a:lnTo>
                  <a:cubicBezTo>
                    <a:pt x="4221" y="183"/>
                    <a:pt x="4039" y="0"/>
                    <a:pt x="3813" y="0"/>
                  </a:cubicBezTo>
                  <a:cubicBezTo>
                    <a:pt x="3588" y="0"/>
                    <a:pt x="3405" y="183"/>
                    <a:pt x="3405" y="408"/>
                  </a:cubicBezTo>
                  <a:lnTo>
                    <a:pt x="3405" y="828"/>
                  </a:lnTo>
                  <a:cubicBezTo>
                    <a:pt x="2069" y="1010"/>
                    <a:pt x="1010" y="2069"/>
                    <a:pt x="828" y="3405"/>
                  </a:cubicBezTo>
                  <a:lnTo>
                    <a:pt x="408" y="3405"/>
                  </a:lnTo>
                  <a:cubicBezTo>
                    <a:pt x="183" y="3405"/>
                    <a:pt x="0" y="3588"/>
                    <a:pt x="0" y="3813"/>
                  </a:cubicBezTo>
                  <a:cubicBezTo>
                    <a:pt x="0" y="4039"/>
                    <a:pt x="183" y="4221"/>
                    <a:pt x="408" y="4221"/>
                  </a:cubicBezTo>
                  <a:lnTo>
                    <a:pt x="828" y="4221"/>
                  </a:lnTo>
                  <a:cubicBezTo>
                    <a:pt x="1010" y="5557"/>
                    <a:pt x="2069" y="6617"/>
                    <a:pt x="3405" y="6798"/>
                  </a:cubicBezTo>
                  <a:lnTo>
                    <a:pt x="3405" y="7218"/>
                  </a:lnTo>
                  <a:cubicBezTo>
                    <a:pt x="3405" y="7444"/>
                    <a:pt x="3588" y="7626"/>
                    <a:pt x="3813" y="7626"/>
                  </a:cubicBezTo>
                  <a:cubicBezTo>
                    <a:pt x="4039" y="7626"/>
                    <a:pt x="4221" y="7444"/>
                    <a:pt x="4221" y="7218"/>
                  </a:cubicBezTo>
                  <a:lnTo>
                    <a:pt x="4221" y="6798"/>
                  </a:lnTo>
                  <a:cubicBezTo>
                    <a:pt x="5557" y="6617"/>
                    <a:pt x="6617" y="5557"/>
                    <a:pt x="6798" y="4221"/>
                  </a:cubicBezTo>
                  <a:lnTo>
                    <a:pt x="7218" y="4221"/>
                  </a:lnTo>
                  <a:cubicBezTo>
                    <a:pt x="7444" y="4221"/>
                    <a:pt x="7626" y="4038"/>
                    <a:pt x="7626" y="3813"/>
                  </a:cubicBezTo>
                  <a:cubicBezTo>
                    <a:pt x="7626" y="3588"/>
                    <a:pt x="7444" y="3405"/>
                    <a:pt x="7218" y="3405"/>
                  </a:cubicBezTo>
                  <a:close/>
                  <a:moveTo>
                    <a:pt x="4221" y="5972"/>
                  </a:moveTo>
                  <a:lnTo>
                    <a:pt x="4221" y="5619"/>
                  </a:lnTo>
                  <a:cubicBezTo>
                    <a:pt x="4221" y="5394"/>
                    <a:pt x="4039" y="5211"/>
                    <a:pt x="3813" y="5211"/>
                  </a:cubicBezTo>
                  <a:cubicBezTo>
                    <a:pt x="3588" y="5211"/>
                    <a:pt x="3405" y="5394"/>
                    <a:pt x="3405" y="5619"/>
                  </a:cubicBezTo>
                  <a:lnTo>
                    <a:pt x="3405" y="5972"/>
                  </a:lnTo>
                  <a:cubicBezTo>
                    <a:pt x="2520" y="5805"/>
                    <a:pt x="1821" y="5106"/>
                    <a:pt x="1654" y="4221"/>
                  </a:cubicBezTo>
                  <a:lnTo>
                    <a:pt x="2007" y="4221"/>
                  </a:lnTo>
                  <a:cubicBezTo>
                    <a:pt x="2233" y="4221"/>
                    <a:pt x="2415" y="4038"/>
                    <a:pt x="2415" y="3813"/>
                  </a:cubicBezTo>
                  <a:cubicBezTo>
                    <a:pt x="2415" y="3588"/>
                    <a:pt x="2233" y="3405"/>
                    <a:pt x="2007" y="3405"/>
                  </a:cubicBezTo>
                  <a:lnTo>
                    <a:pt x="1654" y="3405"/>
                  </a:lnTo>
                  <a:cubicBezTo>
                    <a:pt x="1821" y="2520"/>
                    <a:pt x="2520" y="1821"/>
                    <a:pt x="3405" y="1654"/>
                  </a:cubicBezTo>
                  <a:lnTo>
                    <a:pt x="3405" y="2007"/>
                  </a:lnTo>
                  <a:cubicBezTo>
                    <a:pt x="3405" y="2233"/>
                    <a:pt x="3588" y="2415"/>
                    <a:pt x="3813" y="2415"/>
                  </a:cubicBezTo>
                  <a:cubicBezTo>
                    <a:pt x="4039" y="2415"/>
                    <a:pt x="4221" y="2233"/>
                    <a:pt x="4221" y="2007"/>
                  </a:cubicBezTo>
                  <a:lnTo>
                    <a:pt x="4221" y="1654"/>
                  </a:lnTo>
                  <a:cubicBezTo>
                    <a:pt x="5106" y="1821"/>
                    <a:pt x="5805" y="2520"/>
                    <a:pt x="5972" y="3405"/>
                  </a:cubicBezTo>
                  <a:lnTo>
                    <a:pt x="5619" y="3405"/>
                  </a:lnTo>
                  <a:cubicBezTo>
                    <a:pt x="5394" y="3405"/>
                    <a:pt x="5211" y="3588"/>
                    <a:pt x="5211" y="3813"/>
                  </a:cubicBezTo>
                  <a:cubicBezTo>
                    <a:pt x="5211" y="4038"/>
                    <a:pt x="5394" y="4221"/>
                    <a:pt x="5619" y="4221"/>
                  </a:cubicBezTo>
                  <a:lnTo>
                    <a:pt x="5972" y="4221"/>
                  </a:lnTo>
                  <a:cubicBezTo>
                    <a:pt x="5805" y="5106"/>
                    <a:pt x="5106" y="5805"/>
                    <a:pt x="4221" y="5972"/>
                  </a:cubicBezTo>
                  <a:close/>
                </a:path>
              </a:pathLst>
            </a:custGeom>
            <a:solidFill>
              <a:srgbClr val="44B9C6"/>
            </a:solidFill>
            <a:ln w="6350">
              <a:noFill/>
            </a:ln>
          </p:spPr>
          <p:txBody>
            <a:bodyPr vert="horz" wrap="square" lIns="0" tIns="0" rIns="0" bIns="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2000">
                <a:solidFill>
                  <a:srgbClr val="44B9C6"/>
                </a:solidFill>
              </a:endParaRPr>
            </a:p>
          </p:txBody>
        </p:sp>
      </p:grpSp>
      <p:sp>
        <p:nvSpPr>
          <p:cNvPr id="24" name="Title 1"/>
          <p:cNvSpPr>
            <a:spLocks noGrp="1"/>
          </p:cNvSpPr>
          <p:nvPr>
            <p:ph type="title"/>
          </p:nvPr>
        </p:nvSpPr>
        <p:spPr/>
        <p:txBody>
          <a:bodyPr/>
          <a:lstStyle/>
          <a:p>
            <a:r>
              <a:rPr lang="en-US" altLang="zh-CN" dirty="0"/>
              <a:t>Facebook F8</a:t>
            </a:r>
            <a:endParaRPr lang="zh-CN" altLang="en-US" dirty="0"/>
          </a:p>
        </p:txBody>
      </p:sp>
      <p:sp>
        <p:nvSpPr>
          <p:cNvPr id="22" name="Title 1"/>
          <p:cNvSpPr txBox="1"/>
          <p:nvPr/>
        </p:nvSpPr>
        <p:spPr>
          <a:xfrm>
            <a:off x="10463490" y="9018634"/>
            <a:ext cx="6772179" cy="94874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2800" dirty="0">
                <a:solidFill>
                  <a:srgbClr val="FFC000"/>
                </a:solidFill>
                <a:latin typeface="微软雅黑" panose="020B0503020204020204" pitchFamily="34" charset="-122"/>
                <a:ea typeface="微软雅黑" panose="020B0503020204020204" pitchFamily="34" charset="-122"/>
                <a:cs typeface="+mn-ea"/>
                <a:sym typeface="+mn-lt"/>
              </a:rPr>
              <a:t>待更新</a:t>
            </a:r>
            <a:endParaRPr lang="en-US" altLang="zh-CN" sz="2800" dirty="0">
              <a:solidFill>
                <a:srgbClr val="FFC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365250" y="10912475"/>
            <a:ext cx="7467600" cy="369332"/>
          </a:xfrm>
          <a:prstGeom prst="rect">
            <a:avLst/>
          </a:prstGeom>
          <a:noFill/>
        </p:spPr>
        <p:txBody>
          <a:bodyPr wrap="square" rtlCol="0">
            <a:spAutoFit/>
          </a:bodyPr>
          <a:lstStyle/>
          <a:p>
            <a:r>
              <a:rPr lang="zh-CN" altLang="en-US" dirty="0">
                <a:solidFill>
                  <a:srgbClr val="FFC000"/>
                </a:solidFill>
              </a:rPr>
              <a:t>原文链接：</a:t>
            </a:r>
            <a:r>
              <a:rPr lang="en-US" altLang="zh-CN" dirty="0">
                <a:solidFill>
                  <a:srgbClr val="FFC000"/>
                </a:solidFill>
              </a:rPr>
              <a:t>https://xw.qq.com/cmsid/20190517A0FMFF00?f=newdc</a:t>
            </a:r>
            <a:endParaRPr lang="zh-CN" altLang="en-US" dirty="0">
              <a:solidFill>
                <a:srgbClr val="FFC000"/>
              </a:solidFill>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63" y="4623874"/>
            <a:ext cx="6520898" cy="36344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8070850" y="1463675"/>
            <a:ext cx="10896600" cy="7091121"/>
            <a:chOff x="4024827" y="0"/>
            <a:chExt cx="7581388" cy="5884659"/>
          </a:xfrm>
        </p:grpSpPr>
        <p:cxnSp>
          <p:nvCxnSpPr>
            <p:cNvPr id="4" name="Straight Connector 2"/>
            <p:cNvCxnSpPr/>
            <p:nvPr/>
          </p:nvCxnSpPr>
          <p:spPr>
            <a:xfrm>
              <a:off x="5623240" y="0"/>
              <a:ext cx="21556" cy="5884659"/>
            </a:xfrm>
            <a:prstGeom prst="line">
              <a:avLst/>
            </a:prstGeom>
            <a:ln>
              <a:solidFill>
                <a:srgbClr val="44B9C6"/>
              </a:solidFill>
            </a:ln>
          </p:spPr>
          <p:style>
            <a:lnRef idx="1">
              <a:schemeClr val="accent1"/>
            </a:lnRef>
            <a:fillRef idx="0">
              <a:schemeClr val="accent1"/>
            </a:fillRef>
            <a:effectRef idx="0">
              <a:schemeClr val="accent1"/>
            </a:effectRef>
            <a:fontRef idx="minor">
              <a:schemeClr val="tx1"/>
            </a:fontRef>
          </p:style>
        </p:cxnSp>
        <p:sp>
          <p:nvSpPr>
            <p:cNvPr id="5" name="Oval 3"/>
            <p:cNvSpPr/>
            <p:nvPr/>
          </p:nvSpPr>
          <p:spPr bwMode="auto">
            <a:xfrm>
              <a:off x="5363020" y="3737603"/>
              <a:ext cx="520441" cy="554114"/>
            </a:xfrm>
            <a:custGeom>
              <a:avLst/>
              <a:gdLst>
                <a:gd name="T0" fmla="*/ 0 w 391"/>
                <a:gd name="T1" fmla="*/ 196 h 417"/>
                <a:gd name="T2" fmla="*/ 391 w 391"/>
                <a:gd name="T3" fmla="*/ 0 h 417"/>
                <a:gd name="T4" fmla="*/ 298 w 391"/>
                <a:gd name="T5" fmla="*/ 388 h 417"/>
                <a:gd name="T6" fmla="*/ 223 w 391"/>
                <a:gd name="T7" fmla="*/ 340 h 417"/>
                <a:gd name="T8" fmla="*/ 159 w 391"/>
                <a:gd name="T9" fmla="*/ 417 h 417"/>
                <a:gd name="T10" fmla="*/ 159 w 391"/>
                <a:gd name="T11" fmla="*/ 295 h 417"/>
                <a:gd name="T12" fmla="*/ 296 w 391"/>
                <a:gd name="T13" fmla="*/ 112 h 417"/>
                <a:gd name="T14" fmla="*/ 113 w 391"/>
                <a:gd name="T15" fmla="*/ 269 h 417"/>
                <a:gd name="T16" fmla="*/ 0 w 391"/>
                <a:gd name="T17" fmla="*/ 19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417">
                  <a:moveTo>
                    <a:pt x="0" y="196"/>
                  </a:moveTo>
                  <a:lnTo>
                    <a:pt x="391" y="0"/>
                  </a:lnTo>
                  <a:lnTo>
                    <a:pt x="298" y="388"/>
                  </a:lnTo>
                  <a:lnTo>
                    <a:pt x="223" y="340"/>
                  </a:lnTo>
                  <a:lnTo>
                    <a:pt x="159" y="417"/>
                  </a:lnTo>
                  <a:lnTo>
                    <a:pt x="159" y="295"/>
                  </a:lnTo>
                  <a:lnTo>
                    <a:pt x="296" y="112"/>
                  </a:lnTo>
                  <a:lnTo>
                    <a:pt x="113" y="269"/>
                  </a:lnTo>
                  <a:lnTo>
                    <a:pt x="0" y="196"/>
                  </a:lnTo>
                  <a:close/>
                </a:path>
              </a:pathLst>
            </a:custGeom>
            <a:solidFill>
              <a:srgbClr val="44B9C6"/>
            </a:solidFill>
            <a:ln w="6350">
              <a:solidFill>
                <a:srgbClr val="44B9C6"/>
              </a:solidFill>
            </a:ln>
          </p:spPr>
          <p:txBody>
            <a:bodyPr vert="horz" wrap="square" lIns="0" tIns="0" rIns="0" bIns="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dirty="0">
                <a:solidFill>
                  <a:srgbClr val="44B9C6"/>
                </a:solidFill>
              </a:endParaRPr>
            </a:p>
          </p:txBody>
        </p:sp>
        <p:sp>
          <p:nvSpPr>
            <p:cNvPr id="6" name="Oval 4"/>
            <p:cNvSpPr/>
            <p:nvPr/>
          </p:nvSpPr>
          <p:spPr bwMode="auto">
            <a:xfrm>
              <a:off x="5573927" y="1534160"/>
              <a:ext cx="99662" cy="99662"/>
            </a:xfrm>
            <a:prstGeom prst="ellipse">
              <a:avLst/>
            </a:prstGeom>
            <a:solidFill>
              <a:srgbClr val="44B9C6"/>
            </a:solidFill>
            <a:ln w="6350">
              <a:solidFill>
                <a:srgbClr val="44B9C6"/>
              </a:solidFill>
            </a:ln>
          </p:spPr>
          <p:txBody>
            <a:bodyPr vert="horz" wrap="square" lIns="0" tIns="0" rIns="0" bIns="0" numCol="1" rtlCol="0" anchor="ctr" anchorCtr="0" compatLnSpc="1"/>
            <a:lstStyle/>
            <a:p>
              <a:pPr algn="ctr"/>
              <a:endParaRPr lang="en-US" sz="2000" dirty="0">
                <a:solidFill>
                  <a:srgbClr val="44B9C6"/>
                </a:solidFill>
              </a:endParaRPr>
            </a:p>
          </p:txBody>
        </p:sp>
        <p:sp>
          <p:nvSpPr>
            <p:cNvPr id="7" name="Oval 5"/>
            <p:cNvSpPr/>
            <p:nvPr/>
          </p:nvSpPr>
          <p:spPr bwMode="auto">
            <a:xfrm>
              <a:off x="5584560" y="2686285"/>
              <a:ext cx="99662" cy="99662"/>
            </a:xfrm>
            <a:prstGeom prst="ellipse">
              <a:avLst/>
            </a:prstGeom>
            <a:solidFill>
              <a:srgbClr val="44B9C6"/>
            </a:solidFill>
            <a:ln w="6350">
              <a:solidFill>
                <a:srgbClr val="44B9C6"/>
              </a:solidFill>
            </a:ln>
          </p:spPr>
          <p:txBody>
            <a:bodyPr vert="horz" wrap="square" lIns="0" tIns="0" rIns="0" bIns="0" numCol="1" rtlCol="0" anchor="ctr" anchorCtr="0" compatLnSpc="1"/>
            <a:lstStyle/>
            <a:p>
              <a:pPr algn="ctr"/>
              <a:endParaRPr lang="en-US" sz="2000" dirty="0">
                <a:solidFill>
                  <a:srgbClr val="44B9C6"/>
                </a:solidFill>
              </a:endParaRPr>
            </a:p>
          </p:txBody>
        </p:sp>
        <p:sp>
          <p:nvSpPr>
            <p:cNvPr id="8" name="Oval 6"/>
            <p:cNvSpPr/>
            <p:nvPr/>
          </p:nvSpPr>
          <p:spPr bwMode="auto">
            <a:xfrm>
              <a:off x="5584560" y="5063952"/>
              <a:ext cx="99662" cy="99662"/>
            </a:xfrm>
            <a:prstGeom prst="ellipse">
              <a:avLst/>
            </a:prstGeom>
            <a:solidFill>
              <a:srgbClr val="44B9C6"/>
            </a:solidFill>
            <a:ln w="6350">
              <a:solidFill>
                <a:srgbClr val="44B9C6"/>
              </a:solidFill>
            </a:ln>
          </p:spPr>
          <p:txBody>
            <a:bodyPr vert="horz" wrap="square" lIns="0" tIns="0" rIns="0" bIns="0" numCol="1" rtlCol="0" anchor="ctr" anchorCtr="0" compatLnSpc="1"/>
            <a:lstStyle/>
            <a:p>
              <a:pPr algn="ctr"/>
              <a:endParaRPr lang="en-US" sz="2000" dirty="0">
                <a:solidFill>
                  <a:srgbClr val="44B9C6"/>
                </a:solidFill>
              </a:endParaRPr>
            </a:p>
          </p:txBody>
        </p:sp>
        <p:sp>
          <p:nvSpPr>
            <p:cNvPr id="9" name="Oval 7"/>
            <p:cNvSpPr/>
            <p:nvPr/>
          </p:nvSpPr>
          <p:spPr bwMode="auto">
            <a:xfrm>
              <a:off x="5467749" y="1420359"/>
              <a:ext cx="310982" cy="310982"/>
            </a:xfrm>
            <a:prstGeom prst="ellipse">
              <a:avLst/>
            </a:prstGeom>
            <a:noFill/>
            <a:ln w="6350">
              <a:solidFill>
                <a:srgbClr val="44B9C6"/>
              </a:solidFill>
            </a:ln>
          </p:spPr>
          <p:txBody>
            <a:bodyPr vert="horz" wrap="square" lIns="0" tIns="0" rIns="0" bIns="0" numCol="1" rtlCol="0" anchor="ctr" anchorCtr="0" compatLnSpc="1"/>
            <a:lstStyle/>
            <a:p>
              <a:pPr algn="ctr"/>
              <a:endParaRPr lang="en-US" sz="2000" dirty="0">
                <a:solidFill>
                  <a:srgbClr val="44B9C6"/>
                </a:solidFill>
              </a:endParaRPr>
            </a:p>
          </p:txBody>
        </p:sp>
        <p:sp>
          <p:nvSpPr>
            <p:cNvPr id="10" name="Title 1"/>
            <p:cNvSpPr txBox="1"/>
            <p:nvPr/>
          </p:nvSpPr>
          <p:spPr>
            <a:xfrm>
              <a:off x="4024827" y="1426628"/>
              <a:ext cx="1226848" cy="371102"/>
            </a:xfrm>
            <a:prstGeom prst="rect">
              <a:avLst/>
            </a:prstGeom>
            <a:noFill/>
            <a:ln>
              <a:noFill/>
            </a:ln>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2016</a:t>
              </a:r>
            </a:p>
          </p:txBody>
        </p:sp>
        <p:sp>
          <p:nvSpPr>
            <p:cNvPr id="11" name="Title 1"/>
            <p:cNvSpPr txBox="1"/>
            <p:nvPr/>
          </p:nvSpPr>
          <p:spPr>
            <a:xfrm>
              <a:off x="4024827" y="2550565"/>
              <a:ext cx="1226848" cy="371102"/>
            </a:xfrm>
            <a:prstGeom prst="rect">
              <a:avLst/>
            </a:prstGeom>
            <a:noFill/>
            <a:ln>
              <a:noFill/>
            </a:ln>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2017</a:t>
              </a:r>
            </a:p>
          </p:txBody>
        </p:sp>
        <p:sp>
          <p:nvSpPr>
            <p:cNvPr id="12" name="Title 1"/>
            <p:cNvSpPr txBox="1"/>
            <p:nvPr/>
          </p:nvSpPr>
          <p:spPr>
            <a:xfrm>
              <a:off x="4024827" y="3749006"/>
              <a:ext cx="1226848" cy="371102"/>
            </a:xfrm>
            <a:prstGeom prst="rect">
              <a:avLst/>
            </a:prstGeom>
            <a:noFill/>
            <a:ln>
              <a:noFill/>
            </a:ln>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2018</a:t>
              </a:r>
            </a:p>
          </p:txBody>
        </p:sp>
        <p:sp>
          <p:nvSpPr>
            <p:cNvPr id="13" name="Title 1"/>
            <p:cNvSpPr txBox="1"/>
            <p:nvPr/>
          </p:nvSpPr>
          <p:spPr>
            <a:xfrm>
              <a:off x="4024827" y="4942729"/>
              <a:ext cx="1226848" cy="371102"/>
            </a:xfrm>
            <a:prstGeom prst="rect">
              <a:avLst/>
            </a:prstGeom>
            <a:noFill/>
            <a:ln>
              <a:noFill/>
            </a:ln>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2019</a:t>
              </a:r>
            </a:p>
          </p:txBody>
        </p:sp>
        <p:sp>
          <p:nvSpPr>
            <p:cNvPr id="14" name="Title 1"/>
            <p:cNvSpPr txBox="1"/>
            <p:nvPr/>
          </p:nvSpPr>
          <p:spPr>
            <a:xfrm>
              <a:off x="5949610" y="1417343"/>
              <a:ext cx="5656605" cy="760773"/>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r>
                <a:rPr lang="zh-CN" altLang="en-US" sz="2800" b="0" dirty="0"/>
                <a:t>发布未来</a:t>
              </a:r>
              <a:r>
                <a:rPr lang="en-US" altLang="zh-CN" sz="2800" b="0" dirty="0"/>
                <a:t>10</a:t>
              </a:r>
              <a:r>
                <a:rPr lang="zh-CN" altLang="en-US" sz="2800" b="0" dirty="0"/>
                <a:t>年的规划路线图；</a:t>
              </a:r>
              <a:endParaRPr lang="en-US" altLang="zh-CN" sz="2800" b="0" dirty="0"/>
            </a:p>
            <a:p>
              <a:r>
                <a:rPr lang="zh-CN" altLang="en-US" sz="2800" b="0" dirty="0"/>
                <a:t>发布了即时消息应用</a:t>
              </a:r>
              <a:r>
                <a:rPr lang="en-US" altLang="zh-CN" sz="2800" b="0" dirty="0"/>
                <a:t>Messenger</a:t>
              </a:r>
            </a:p>
            <a:p>
              <a:r>
                <a:rPr lang="zh-CN" altLang="en-US" sz="2800" b="0" dirty="0"/>
                <a:t>的聊天机器人开发平台 </a:t>
              </a:r>
              <a:r>
                <a:rPr lang="en-US" altLang="zh-CN" sz="2800" b="0" dirty="0"/>
                <a:t>Messenger Platform</a:t>
              </a:r>
              <a:endParaRPr lang="en-US" sz="2800" b="0" dirty="0"/>
            </a:p>
          </p:txBody>
        </p:sp>
        <p:sp>
          <p:nvSpPr>
            <p:cNvPr id="15" name="Title 1"/>
            <p:cNvSpPr txBox="1"/>
            <p:nvPr/>
          </p:nvSpPr>
          <p:spPr>
            <a:xfrm>
              <a:off x="5960243" y="2538264"/>
              <a:ext cx="5511251" cy="760773"/>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r>
                <a:rPr lang="en-US" altLang="zh-CN" sz="2800" b="0" dirty="0"/>
                <a:t>AR</a:t>
              </a:r>
              <a:r>
                <a:rPr lang="zh-CN" altLang="en-US" sz="2800" b="0" dirty="0"/>
                <a:t>开发者平台</a:t>
              </a:r>
              <a:endParaRPr lang="en-US" sz="2800" b="0" dirty="0"/>
            </a:p>
          </p:txBody>
        </p:sp>
        <p:sp>
          <p:nvSpPr>
            <p:cNvPr id="16" name="Title 1"/>
            <p:cNvSpPr txBox="1"/>
            <p:nvPr/>
          </p:nvSpPr>
          <p:spPr>
            <a:xfrm>
              <a:off x="6094964" y="3809507"/>
              <a:ext cx="5511251" cy="760773"/>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r>
                <a:rPr lang="zh-CN" altLang="en-US" sz="2800" b="0" dirty="0"/>
                <a:t>亮点：介绍伴侣、清除历史记录、</a:t>
              </a:r>
              <a:r>
                <a:rPr lang="en-US" altLang="zh-CN" sz="2800" b="0" dirty="0"/>
                <a:t>VR</a:t>
              </a:r>
              <a:r>
                <a:rPr lang="zh-CN" altLang="en-US" sz="2800" b="0" dirty="0"/>
                <a:t>耳机</a:t>
              </a:r>
              <a:endParaRPr lang="en-US" altLang="zh-CN" sz="2800" b="0" dirty="0"/>
            </a:p>
            <a:p>
              <a:r>
                <a:rPr lang="en-US" altLang="zh-CN" sz="2800" b="0" dirty="0"/>
                <a:t>VR</a:t>
              </a:r>
              <a:r>
                <a:rPr lang="zh-CN" altLang="en-US" sz="2800" b="0" dirty="0"/>
                <a:t>头显一体机</a:t>
              </a:r>
              <a:r>
                <a:rPr lang="en-US" altLang="zh-CN" sz="2800" b="0" dirty="0"/>
                <a:t>-Oculus Go</a:t>
              </a:r>
              <a:endParaRPr lang="en-US" sz="2800" b="0" dirty="0"/>
            </a:p>
          </p:txBody>
        </p:sp>
        <p:sp>
          <p:nvSpPr>
            <p:cNvPr id="17" name="Title 1"/>
            <p:cNvSpPr txBox="1"/>
            <p:nvPr/>
          </p:nvSpPr>
          <p:spPr>
            <a:xfrm>
              <a:off x="5995129" y="4933445"/>
              <a:ext cx="5511251" cy="760773"/>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r>
                <a:rPr lang="zh-CN" altLang="en-US" sz="2800" b="0" dirty="0"/>
                <a:t>向未知转型，端到端的加密服务将贯穿所有即时通讯业务。“社交的未来是隐私”</a:t>
              </a:r>
              <a:endParaRPr lang="en-US" sz="2800" b="0" dirty="0"/>
            </a:p>
          </p:txBody>
        </p:sp>
      </p:grpSp>
      <p:sp>
        <p:nvSpPr>
          <p:cNvPr id="19" name="Title 1"/>
          <p:cNvSpPr txBox="1"/>
          <p:nvPr/>
        </p:nvSpPr>
        <p:spPr>
          <a:xfrm>
            <a:off x="8543337" y="1962292"/>
            <a:ext cx="1226848" cy="371102"/>
          </a:xfrm>
          <a:prstGeom prst="rect">
            <a:avLst/>
          </a:prstGeom>
          <a:noFill/>
          <a:ln>
            <a:noFill/>
          </a:ln>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r"/>
            <a:r>
              <a:rPr lang="en-US" sz="2800" dirty="0">
                <a:solidFill>
                  <a:srgbClr val="44B9C6"/>
                </a:solidFill>
                <a:latin typeface="+mj-ea"/>
                <a:ea typeface="+mj-ea"/>
                <a:cs typeface="Bebas Neue" charset="0"/>
              </a:rPr>
              <a:t>2015</a:t>
            </a:r>
          </a:p>
        </p:txBody>
      </p:sp>
      <p:sp>
        <p:nvSpPr>
          <p:cNvPr id="20" name="Title 1"/>
          <p:cNvSpPr txBox="1"/>
          <p:nvPr/>
        </p:nvSpPr>
        <p:spPr>
          <a:xfrm>
            <a:off x="10837308" y="1817233"/>
            <a:ext cx="5626828" cy="916745"/>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发布了</a:t>
            </a:r>
            <a:r>
              <a:rPr lang="en-US" altLang="zh-CN" sz="2800" dirty="0"/>
              <a:t>Messenger</a:t>
            </a:r>
            <a:r>
              <a:rPr lang="zh-CN" altLang="en-US" dirty="0"/>
              <a:t>平台</a:t>
            </a:r>
            <a:endParaRPr lang="en-US" dirty="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1644" t="16818" r="1235"/>
          <a:stretch>
            <a:fillRect/>
          </a:stretch>
        </p:blipFill>
        <p:spPr>
          <a:xfrm>
            <a:off x="113725" y="5616459"/>
            <a:ext cx="8399199" cy="3859648"/>
          </a:xfrm>
          <a:prstGeom prst="rect">
            <a:avLst/>
          </a:prstGeom>
        </p:spPr>
      </p:pic>
      <p:pic>
        <p:nvPicPr>
          <p:cNvPr id="21" name="图片 4"/>
          <p:cNvPicPr>
            <a:picLocks noChangeAspect="1"/>
          </p:cNvPicPr>
          <p:nvPr/>
        </p:nvPicPr>
        <p:blipFill>
          <a:blip r:embed="rId4"/>
          <a:stretch>
            <a:fillRect/>
          </a:stretch>
        </p:blipFill>
        <p:spPr>
          <a:xfrm>
            <a:off x="311817" y="1793384"/>
            <a:ext cx="7519184" cy="3158058"/>
          </a:xfrm>
          <a:prstGeom prst="rect">
            <a:avLst/>
          </a:prstGeom>
        </p:spPr>
      </p:pic>
      <p:sp>
        <p:nvSpPr>
          <p:cNvPr id="22" name="任意多边形 140"/>
          <p:cNvSpPr/>
          <p:nvPr/>
        </p:nvSpPr>
        <p:spPr>
          <a:xfrm rot="18276293">
            <a:off x="8059770" y="2932377"/>
            <a:ext cx="833811" cy="133215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23" name="任意多边形 140"/>
          <p:cNvSpPr/>
          <p:nvPr/>
        </p:nvSpPr>
        <p:spPr>
          <a:xfrm rot="18276293">
            <a:off x="7385982" y="8196495"/>
            <a:ext cx="3267671" cy="966926"/>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r>
              <a:rPr lang="zh-CN" altLang="en-US" dirty="0"/>
              <a:t>持续增长的秘密</a:t>
            </a:r>
          </a:p>
        </p:txBody>
      </p:sp>
      <p:sp>
        <p:nvSpPr>
          <p:cNvPr id="3" name="文本占位符 2"/>
          <p:cNvSpPr>
            <a:spLocks noGrp="1"/>
          </p:cNvSpPr>
          <p:nvPr>
            <p:ph type="body" idx="1"/>
          </p:nvPr>
        </p:nvSpPr>
        <p:spPr>
          <a:xfrm>
            <a:off x="1441450" y="10226675"/>
            <a:ext cx="18093691" cy="830997"/>
          </a:xfrm>
        </p:spPr>
        <p:txBody>
          <a:bodyPr/>
          <a:lstStyle/>
          <a:p>
            <a:r>
              <a:rPr lang="en-US" altLang="zh-CN" dirty="0"/>
              <a:t>Messenger</a:t>
            </a:r>
            <a:r>
              <a:rPr lang="zh-CN" altLang="en-US" dirty="0"/>
              <a:t>的故事</a:t>
            </a:r>
            <a:r>
              <a:rPr lang="en-US" altLang="zh-CN" dirty="0"/>
              <a:t>---</a:t>
            </a:r>
            <a:r>
              <a:rPr lang="zh-CN" altLang="en-US" dirty="0"/>
              <a:t>强制使用</a:t>
            </a:r>
            <a:endParaRPr lang="en-US" altLang="zh-CN"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393950"/>
            <a:ext cx="13167531" cy="73938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b="0" dirty="0"/>
              <a:t>Facebook2017</a:t>
            </a:r>
            <a:r>
              <a:rPr lang="zh-CN" altLang="en-US" b="0" dirty="0"/>
              <a:t>年第四季度和全年业绩</a:t>
            </a:r>
            <a:endParaRPr lang="zh-CN" altLang="en-US" dirty="0"/>
          </a:p>
        </p:txBody>
      </p:sp>
      <p:pic>
        <p:nvPicPr>
          <p:cNvPr id="4" name="图片 3">
            <a:extLst>
              <a:ext uri="{FF2B5EF4-FFF2-40B4-BE49-F238E27FC236}">
                <a16:creationId xmlns:a16="http://schemas.microsoft.com/office/drawing/2014/main" id="{C0C0772F-DBE7-FC40-8291-F5B62552660D}"/>
              </a:ext>
            </a:extLst>
          </p:cNvPr>
          <p:cNvPicPr>
            <a:picLocks noChangeAspect="1"/>
          </p:cNvPicPr>
          <p:nvPr/>
        </p:nvPicPr>
        <p:blipFill>
          <a:blip r:embed="rId3"/>
          <a:stretch>
            <a:fillRect/>
          </a:stretch>
        </p:blipFill>
        <p:spPr>
          <a:xfrm>
            <a:off x="446725" y="2530475"/>
            <a:ext cx="18652170" cy="7246620"/>
          </a:xfrm>
          <a:prstGeom prst="rect">
            <a:avLst/>
          </a:prstGeom>
        </p:spPr>
      </p:pic>
    </p:spTree>
    <p:extLst>
      <p:ext uri="{BB962C8B-B14F-4D97-AF65-F5344CB8AC3E}">
        <p14:creationId xmlns:p14="http://schemas.microsoft.com/office/powerpoint/2010/main" val="100274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p>
        </p:txBody>
      </p:sp>
      <p:pic>
        <p:nvPicPr>
          <p:cNvPr id="5" name="图片 4"/>
          <p:cNvPicPr>
            <a:picLocks noChangeAspect="1"/>
          </p:cNvPicPr>
          <p:nvPr/>
        </p:nvPicPr>
        <p:blipFill>
          <a:blip r:embed="rId2"/>
          <a:stretch>
            <a:fillRect/>
          </a:stretch>
        </p:blipFill>
        <p:spPr>
          <a:xfrm>
            <a:off x="4773295" y="701675"/>
            <a:ext cx="10058400" cy="59457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p>
        </p:txBody>
      </p:sp>
      <p:sp>
        <p:nvSpPr>
          <p:cNvPr id="3" name="文本占位符 2"/>
          <p:cNvSpPr>
            <a:spLocks noGrp="1"/>
          </p:cNvSpPr>
          <p:nvPr>
            <p:ph type="body" idx="1"/>
          </p:nvPr>
        </p:nvSpPr>
        <p:spPr>
          <a:xfrm>
            <a:off x="1005205" y="2911475"/>
            <a:ext cx="7370446" cy="430887"/>
          </a:xfrm>
        </p:spPr>
        <p:txBody>
          <a:bodyPr/>
          <a:lstStyle/>
          <a:p>
            <a:r>
              <a:rPr lang="en-US" altLang="zh-CN" sz="2800" dirty="0"/>
              <a:t>1</a:t>
            </a:r>
            <a:r>
              <a:rPr lang="zh-CN" altLang="en-US" sz="2800" dirty="0"/>
              <a:t>、自驱力。</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6" name="矩形 5"/>
          <p:cNvSpPr/>
          <p:nvPr/>
        </p:nvSpPr>
        <p:spPr>
          <a:xfrm>
            <a:off x="679450" y="8016875"/>
            <a:ext cx="18419445" cy="2031325"/>
          </a:xfrm>
          <a:prstGeom prst="rect">
            <a:avLst/>
          </a:prstGeom>
        </p:spPr>
        <p:txBody>
          <a:bodyPr wrap="square">
            <a:spAutoFit/>
          </a:bodyPr>
          <a:lstStyle/>
          <a:p>
            <a:pPr>
              <a:lnSpc>
                <a:spcPct val="150000"/>
              </a:lnSpc>
            </a:pPr>
            <a:r>
              <a:rPr lang="zh-CN" altLang="en-US" sz="28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p>
        </p:txBody>
      </p:sp>
      <p:sp>
        <p:nvSpPr>
          <p:cNvPr id="7" name="文本占位符 2"/>
          <p:cNvSpPr txBox="1"/>
          <p:nvPr/>
        </p:nvSpPr>
        <p:spPr>
          <a:xfrm>
            <a:off x="967225" y="4046118"/>
            <a:ext cx="7370446" cy="430887"/>
          </a:xfrm>
          <a:prstGeom prst="rect">
            <a:avLst/>
          </a:prstGeom>
        </p:spPr>
        <p:txBody>
          <a:bodyPr wrap="square" lIns="0" tIns="0" rIns="0" bIns="0">
            <a:spAutoFit/>
          </a:bodyPr>
          <a:lstStyle>
            <a:lvl1pPr>
              <a:defRPr sz="28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p>
        </p:txBody>
      </p:sp>
      <p:sp>
        <p:nvSpPr>
          <p:cNvPr id="8" name="文本占位符 2"/>
          <p:cNvSpPr txBox="1"/>
          <p:nvPr/>
        </p:nvSpPr>
        <p:spPr>
          <a:xfrm>
            <a:off x="967225" y="6543750"/>
            <a:ext cx="7370446" cy="430887"/>
          </a:xfrm>
          <a:prstGeom prst="rect">
            <a:avLst/>
          </a:prstGeom>
        </p:spPr>
        <p:txBody>
          <a:bodyPr wrap="square" lIns="0" tIns="0" rIns="0" bIns="0">
            <a:spAutoFit/>
          </a:bodyPr>
          <a:lstStyle>
            <a:lvl1pPr>
              <a:defRPr sz="2800" b="0" i="0">
                <a:solidFill>
                  <a:schemeClr val="bg1"/>
                </a:solidFill>
                <a:latin typeface="Microsoft YaHei" panose="020B0503020204020204" pitchFamily="34" charset="-122"/>
                <a:ea typeface="Microsoft YaHei" panose="020B0503020204020204" pitchFamily="34" charset="-122"/>
              </a:defRPr>
            </a:lvl1pPr>
          </a:lstStyle>
          <a:p>
            <a:r>
              <a:rPr lang="zh-CN" altLang="en-US" dirty="0">
                <a:solidFill>
                  <a:srgbClr val="FFC000"/>
                </a:solidFill>
              </a:rPr>
              <a:t>每位工程师对至少</a:t>
            </a:r>
            <a:r>
              <a:rPr lang="en-US" altLang="zh-CN" dirty="0">
                <a:solidFill>
                  <a:srgbClr val="FFC000"/>
                </a:solidFill>
              </a:rPr>
              <a:t>100</a:t>
            </a:r>
            <a:r>
              <a:rPr lang="zh-CN" altLang="en-US" dirty="0">
                <a:solidFill>
                  <a:srgbClr val="FFC000"/>
                </a:solidFill>
              </a:rPr>
              <a:t>万名用户负责。</a:t>
            </a:r>
          </a:p>
        </p:txBody>
      </p:sp>
      <p:sp>
        <p:nvSpPr>
          <p:cNvPr id="9" name="文本占位符 2"/>
          <p:cNvSpPr txBox="1"/>
          <p:nvPr/>
        </p:nvSpPr>
        <p:spPr>
          <a:xfrm>
            <a:off x="967225" y="5303800"/>
            <a:ext cx="7370446" cy="430887"/>
          </a:xfrm>
          <a:prstGeom prst="rect">
            <a:avLst/>
          </a:prstGeom>
        </p:spPr>
        <p:txBody>
          <a:bodyPr wrap="square" lIns="0" tIns="0" rIns="0" bIns="0">
            <a:spAutoFit/>
          </a:bodyPr>
          <a:lstStyle>
            <a:lvl1pPr>
              <a:defRPr sz="28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黑客文化</a:t>
            </a:r>
          </a:p>
        </p:txBody>
      </p:sp>
      <p:sp>
        <p:nvSpPr>
          <p:cNvPr id="3" name="文本占位符 2"/>
          <p:cNvSpPr>
            <a:spLocks noGrp="1"/>
          </p:cNvSpPr>
          <p:nvPr>
            <p:ph type="body" idx="1"/>
          </p:nvPr>
        </p:nvSpPr>
        <p:spPr>
          <a:xfrm>
            <a:off x="1005204" y="3057742"/>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sp>
        <p:nvSpPr>
          <p:cNvPr id="4" name="矩形 3"/>
          <p:cNvSpPr/>
          <p:nvPr/>
        </p:nvSpPr>
        <p:spPr>
          <a:xfrm>
            <a:off x="1005204" y="4747476"/>
            <a:ext cx="17809846" cy="3323987"/>
          </a:xfrm>
          <a:prstGeom prst="rect">
            <a:avLst/>
          </a:prstGeom>
        </p:spPr>
        <p:txBody>
          <a:bodyPr wrap="square" lIns="0" tIns="0" rIns="0" bIns="0">
            <a:spAutoFit/>
          </a:bodyPr>
          <a:lstStyle/>
          <a:p>
            <a:r>
              <a:rPr lang="en-US" altLang="zh-CN" sz="5400" dirty="0">
                <a:solidFill>
                  <a:schemeClr val="bg1"/>
                </a:solidFill>
                <a:latin typeface="Microsoft YaHei" panose="020B0503020204020204" pitchFamily="34" charset="-122"/>
                <a:ea typeface="Microsoft YaHei" panose="020B0503020204020204" pitchFamily="34" charset="-122"/>
              </a:rPr>
              <a:t>Facebook</a:t>
            </a:r>
            <a:r>
              <a:rPr lang="zh-CN" altLang="en-US" sz="5400" dirty="0">
                <a:solidFill>
                  <a:schemeClr val="bg1"/>
                </a:solidFill>
                <a:latin typeface="Microsoft YaHei" panose="020B0503020204020204" pitchFamily="34" charset="-122"/>
                <a:ea typeface="Microsoft YaHei" panose="020B0503020204020204" pitchFamily="34" charset="-122"/>
              </a:rPr>
              <a:t>的组织架构是非常去中心化，避免对其它团队产生依赖性。一个团队负责某个项目，那么该项目整个技术栈都是团队负责的，并且公司只有一个代码库，任何人都有权限修改代码库以满足自己项目的需求</a:t>
            </a:r>
            <a:r>
              <a:rPr lang="en-US" altLang="zh-CN" sz="5400" dirty="0">
                <a:solidFill>
                  <a:schemeClr val="bg1"/>
                </a:solidFill>
                <a:latin typeface="Microsoft YaHei" panose="020B0503020204020204" pitchFamily="34" charset="-122"/>
                <a:ea typeface="Microsoft YaHei" panose="020B0503020204020204" pitchFamily="34" charset="-122"/>
              </a:rPr>
              <a:t>.</a:t>
            </a:r>
            <a:endParaRPr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1177245"/>
          </a:xfrm>
        </p:spPr>
        <p:txBody>
          <a:bodyPr/>
          <a:lstStyle/>
          <a:p>
            <a:r>
              <a:rPr lang="en-US" altLang="zh-CN" dirty="0"/>
              <a:t>Facebook </a:t>
            </a:r>
            <a:r>
              <a:rPr lang="zh-CN" altLang="en-US" dirty="0"/>
              <a:t>工程师文化</a:t>
            </a:r>
          </a:p>
        </p:txBody>
      </p:sp>
      <p:sp>
        <p:nvSpPr>
          <p:cNvPr id="3" name="Title 1"/>
          <p:cNvSpPr txBox="1"/>
          <p:nvPr/>
        </p:nvSpPr>
        <p:spPr>
          <a:xfrm>
            <a:off x="1492251" y="7635875"/>
            <a:ext cx="7921227" cy="637068"/>
          </a:xfrm>
          <a:prstGeom prst="rect">
            <a:avLst/>
          </a:prstGeom>
        </p:spPr>
        <p:txBody>
          <a:bodyP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黑客文化</a:t>
            </a:r>
            <a:r>
              <a:rPr lang="en-US" altLang="zh-CN" dirty="0"/>
              <a:t>—</a:t>
            </a:r>
            <a:r>
              <a:rPr lang="zh-CN" altLang="en-US" dirty="0"/>
              <a:t>口头禅“代码胜于雄辩”</a:t>
            </a:r>
            <a:endParaRPr lang="en-US" dirty="0"/>
          </a:p>
        </p:txBody>
      </p:sp>
      <p:sp>
        <p:nvSpPr>
          <p:cNvPr id="6" name="Title 1"/>
          <p:cNvSpPr txBox="1"/>
          <p:nvPr/>
        </p:nvSpPr>
        <p:spPr>
          <a:xfrm>
            <a:off x="1517651" y="3630233"/>
            <a:ext cx="17581244" cy="2308324"/>
          </a:xfrm>
          <a:prstGeom prst="rect">
            <a:avLst/>
          </a:prstGeom>
        </p:spPr>
        <p:txBody>
          <a:bodyPr wrap="square">
            <a:sp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a:lnSpc>
                <a:spcPct val="150000"/>
              </a:lnSpc>
            </a:pPr>
            <a:r>
              <a:rPr lang="zh-CN" altLang="en-US" sz="3200" dirty="0"/>
              <a:t>那时候，黑客是正面意义上的称呼，如果要完成一个</a:t>
            </a:r>
            <a:r>
              <a:rPr lang="en-US" altLang="zh-CN" sz="3200" dirty="0"/>
              <a:t>hack</a:t>
            </a:r>
            <a:r>
              <a:rPr lang="zh-CN" altLang="en-US" sz="3200" dirty="0"/>
              <a:t>，就必然包含着高度的创新、独树一帜的风格、精湛的技艺。所以，最能干的人会自豪地称自己为黑客。按照早期黑客们的价值观，黑客行为必须包含三个特点：好玩、高智商、探索精神。</a:t>
            </a:r>
            <a:endParaRPr lang="en-US" sz="3200" dirty="0"/>
          </a:p>
        </p:txBody>
      </p:sp>
      <p:sp>
        <p:nvSpPr>
          <p:cNvPr id="7" name="矩形 6"/>
          <p:cNvSpPr/>
          <p:nvPr/>
        </p:nvSpPr>
        <p:spPr>
          <a:xfrm>
            <a:off x="1492251" y="2614589"/>
            <a:ext cx="16277213" cy="584775"/>
          </a:xfrm>
          <a:prstGeom prst="rect">
            <a:avLst/>
          </a:prstGeom>
        </p:spPr>
        <p:txBody>
          <a:bodyPr wrap="none">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3200" dirty="0">
                <a:solidFill>
                  <a:schemeClr val="bg1"/>
                </a:solidFill>
                <a:latin typeface="微软雅黑" panose="020B0503020204020204" pitchFamily="34" charset="-122"/>
                <a:ea typeface="微软雅黑" panose="020B0503020204020204" pitchFamily="34" charset="-122"/>
              </a:rPr>
              <a:t>hack</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517651" y="6401196"/>
            <a:ext cx="10778282" cy="480131"/>
          </a:xfrm>
          <a:prstGeom prst="rect">
            <a:avLst/>
          </a:prstGeom>
        </p:spPr>
        <p:txBody>
          <a:bodyPr/>
          <a:lstStyle/>
          <a:p>
            <a:pPr>
              <a:lnSpc>
                <a:spcPct val="90000"/>
              </a:lnSpc>
              <a:spcBef>
                <a:spcPct val="0"/>
              </a:spcBef>
            </a:pPr>
            <a:r>
              <a:rPr lang="en-US" altLang="zh-CN" sz="3600" dirty="0">
                <a:solidFill>
                  <a:srgbClr val="FFC000"/>
                </a:solidFill>
                <a:latin typeface="微软雅黑" panose="020B0503020204020204" pitchFamily="34" charset="-122"/>
                <a:ea typeface="微软雅黑" panose="020B0503020204020204" pitchFamily="34" charset="-122"/>
                <a:cs typeface="+mn-ea"/>
              </a:rPr>
              <a:t>Facebook</a:t>
            </a:r>
            <a:r>
              <a:rPr lang="zh-CN" altLang="en-US" sz="36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p>
        </p:txBody>
      </p:sp>
      <p:sp>
        <p:nvSpPr>
          <p:cNvPr id="9" name="Title 1"/>
          <p:cNvSpPr txBox="1"/>
          <p:nvPr/>
        </p:nvSpPr>
        <p:spPr>
          <a:xfrm>
            <a:off x="1517651" y="9027491"/>
            <a:ext cx="17581244" cy="637068"/>
          </a:xfrm>
          <a:prstGeom prst="rect">
            <a:avLst/>
          </a:prstGeom>
        </p:spPr>
        <p:txBody>
          <a:bodyP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Move Fast</a:t>
            </a:r>
            <a:r>
              <a:rPr lang="zh-CN" altLang="en-US" dirty="0"/>
              <a:t> </a:t>
            </a:r>
            <a:r>
              <a:rPr lang="en-US" altLang="zh-CN" dirty="0"/>
              <a:t>and Break Things</a:t>
            </a:r>
            <a:r>
              <a:rPr lang="zh-CN" altLang="en-US" dirty="0"/>
              <a:t>）</a:t>
            </a:r>
            <a:endParaRPr lang="en-US" altLang="zh-CN" dirty="0"/>
          </a:p>
          <a:p>
            <a:r>
              <a:rPr lang="en-US" altLang="zh-CN" dirty="0"/>
              <a:t>-&gt;</a:t>
            </a:r>
            <a:r>
              <a:rPr lang="zh-CN" altLang="en-US" dirty="0"/>
              <a:t>迅猛而动，稳定架构（</a:t>
            </a:r>
            <a:r>
              <a:rPr lang="en-US" altLang="zh-CN" dirty="0"/>
              <a:t>Move Fast With Stable Infra</a:t>
            </a:r>
            <a:r>
              <a:rPr lang="zh-CN" altLang="en-US" dirty="0"/>
              <a: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1015663"/>
          </a:xfrm>
        </p:spPr>
        <p:txBody>
          <a:bodyPr wrap="square" lIns="0" tIns="0" rIns="0" bIns="0">
            <a:spAutoFit/>
          </a:bodyPr>
          <a:lstStyle/>
          <a:p>
            <a:r>
              <a:rPr lang="zh-CN" altLang="en-US" sz="6600" dirty="0"/>
              <a:t>黑客马拉松</a:t>
            </a:r>
          </a:p>
        </p:txBody>
      </p:sp>
      <p:sp>
        <p:nvSpPr>
          <p:cNvPr id="4" name="Title 1"/>
          <p:cNvSpPr txBox="1">
            <a:spLocks noGrp="1"/>
          </p:cNvSpPr>
          <p:nvPr>
            <p:ph type="body" idx="1"/>
          </p:nvPr>
        </p:nvSpPr>
        <p:spPr>
          <a:xfrm>
            <a:off x="1005204" y="2911475"/>
            <a:ext cx="18093691" cy="590931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zh-CN" altLang="en-US" sz="3200" b="0" dirty="0">
                <a:solidFill>
                  <a:schemeClr val="bg1"/>
                </a:solidFill>
              </a:rPr>
              <a:t>黑客马拉松（</a:t>
            </a:r>
            <a:r>
              <a:rPr lang="en-US" altLang="zh-CN" sz="3200" b="0" dirty="0" err="1">
                <a:solidFill>
                  <a:schemeClr val="bg1"/>
                </a:solidFill>
              </a:rPr>
              <a:t>Hackathon</a:t>
            </a:r>
            <a:r>
              <a:rPr lang="zh-CN" altLang="en-US" sz="3200" b="0" dirty="0">
                <a:solidFill>
                  <a:schemeClr val="bg1"/>
                </a:solidFill>
              </a:rPr>
              <a:t>）：</a:t>
            </a:r>
            <a:endParaRPr lang="en-US" altLang="zh-CN" sz="3200" b="0" dirty="0">
              <a:solidFill>
                <a:schemeClr val="bg1"/>
              </a:solidFill>
            </a:endParaRPr>
          </a:p>
          <a:p>
            <a:pPr>
              <a:lnSpc>
                <a:spcPct val="150000"/>
              </a:lnSpc>
            </a:pPr>
            <a:endParaRPr lang="en-US" altLang="zh-CN" sz="3200" b="0" dirty="0">
              <a:solidFill>
                <a:schemeClr val="bg1"/>
              </a:solidFill>
            </a:endParaRPr>
          </a:p>
          <a:p>
            <a:pPr fontAlgn="base">
              <a:lnSpc>
                <a:spcPct val="150000"/>
              </a:lnSpc>
            </a:pPr>
            <a:r>
              <a:rPr lang="zh-CN" altLang="en-US" sz="3200" b="0" dirty="0">
                <a:solidFill>
                  <a:schemeClr val="bg1"/>
                </a:solidFill>
              </a:rPr>
              <a:t>在活动期间，自愿参赛者们，不论是高管还是普通程序员都会聚集在一起，通宵达旦趴在屏幕面前写代码，专注开发那些极具创意的产品。</a:t>
            </a:r>
          </a:p>
          <a:p>
            <a:pPr fontAlgn="base">
              <a:lnSpc>
                <a:spcPct val="150000"/>
              </a:lnSpc>
            </a:pPr>
            <a:r>
              <a:rPr lang="zh-CN" altLang="en-US" sz="3200" b="0" dirty="0">
                <a:solidFill>
                  <a:schemeClr val="bg1"/>
                </a:solidFill>
              </a:rPr>
              <a:t>在黑客马拉松进行中的每一刻，每个人只对自己的兴趣负责。在特立独行的黑客文化中，这样的活动能让参与者获得藐视权威的力量，在颠覆性的代码里找到改变世界的灵感。</a:t>
            </a:r>
          </a:p>
          <a:p>
            <a:pPr fontAlgn="base">
              <a:lnSpc>
                <a:spcPct val="150000"/>
              </a:lnSpc>
            </a:pPr>
            <a:r>
              <a:rPr lang="zh-CN" altLang="en-US" sz="3200" b="0" dirty="0">
                <a:solidFill>
                  <a:schemeClr val="bg1"/>
                </a:solidFill>
              </a:rPr>
              <a:t>尽管只以释放想象力为目的，但实际上，</a:t>
            </a:r>
            <a:r>
              <a:rPr lang="en-US" altLang="zh-CN" sz="3200" b="0" dirty="0">
                <a:solidFill>
                  <a:schemeClr val="bg1"/>
                </a:solidFill>
              </a:rPr>
              <a:t>Facebook</a:t>
            </a:r>
            <a:r>
              <a:rPr lang="zh-CN" altLang="en-US" sz="3200" b="0" dirty="0">
                <a:solidFill>
                  <a:schemeClr val="bg1"/>
                </a:solidFill>
              </a:rPr>
              <a:t>的很多重要产品，比如</a:t>
            </a:r>
            <a:r>
              <a:rPr lang="en-US" altLang="zh-CN" sz="3200" b="0" dirty="0">
                <a:solidFill>
                  <a:schemeClr val="bg1"/>
                </a:solidFill>
              </a:rPr>
              <a:t>Chat</a:t>
            </a:r>
            <a:r>
              <a:rPr lang="zh-CN" altLang="en-US" sz="3200" b="0" dirty="0">
                <a:solidFill>
                  <a:schemeClr val="bg1"/>
                </a:solidFill>
              </a:rPr>
              <a:t>，</a:t>
            </a:r>
            <a:r>
              <a:rPr lang="en-US" altLang="zh-CN" sz="3200" b="0" dirty="0">
                <a:solidFill>
                  <a:schemeClr val="bg1"/>
                </a:solidFill>
              </a:rPr>
              <a:t>Messenger</a:t>
            </a:r>
            <a:r>
              <a:rPr lang="zh-CN" altLang="en-US" sz="3200" b="0" dirty="0">
                <a:solidFill>
                  <a:schemeClr val="bg1"/>
                </a:solidFill>
              </a:rPr>
              <a:t>都是在这样的狂欢中产生的。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349841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DevOps</a:t>
            </a:r>
            <a:r>
              <a:rPr lang="zh-CN" altLang="en-US" dirty="0"/>
              <a:t> </a:t>
            </a:r>
            <a:r>
              <a:rPr lang="en-US" altLang="zh-CN" dirty="0"/>
              <a:t>Stages</a:t>
            </a:r>
            <a:endParaRPr lang="zh-CN" altLang="en-US" dirty="0"/>
          </a:p>
        </p:txBody>
      </p:sp>
      <p:pic>
        <p:nvPicPr>
          <p:cNvPr id="5" name="图片 4">
            <a:extLst>
              <a:ext uri="{FF2B5EF4-FFF2-40B4-BE49-F238E27FC236}">
                <a16:creationId xmlns:a16="http://schemas.microsoft.com/office/drawing/2014/main" id="{4326E147-EC28-6E4D-BF83-056817F57090}"/>
              </a:ext>
            </a:extLst>
          </p:cNvPr>
          <p:cNvPicPr>
            <a:picLocks noChangeAspect="1"/>
          </p:cNvPicPr>
          <p:nvPr/>
        </p:nvPicPr>
        <p:blipFill>
          <a:blip r:embed="rId3"/>
          <a:stretch>
            <a:fillRect/>
          </a:stretch>
        </p:blipFill>
        <p:spPr>
          <a:xfrm>
            <a:off x="998855" y="2289447"/>
            <a:ext cx="17505045" cy="8165828"/>
          </a:xfrm>
          <a:prstGeom prst="rect">
            <a:avLst/>
          </a:prstGeom>
        </p:spPr>
      </p:pic>
    </p:spTree>
    <p:extLst>
      <p:ext uri="{BB962C8B-B14F-4D97-AF65-F5344CB8AC3E}">
        <p14:creationId xmlns:p14="http://schemas.microsoft.com/office/powerpoint/2010/main" val="64017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The</a:t>
            </a:r>
            <a:r>
              <a:rPr lang="zh-CN" altLang="en-US" dirty="0"/>
              <a:t> </a:t>
            </a:r>
            <a:r>
              <a:rPr lang="en-US" altLang="zh-CN" dirty="0"/>
              <a:t>Dark</a:t>
            </a:r>
            <a:r>
              <a:rPr lang="zh-CN" altLang="en-US" dirty="0"/>
              <a:t> </a:t>
            </a:r>
            <a:r>
              <a:rPr lang="en-US" altLang="zh-CN" dirty="0"/>
              <a:t>Launching</a:t>
            </a:r>
            <a:r>
              <a:rPr lang="zh-CN" altLang="en-US" dirty="0"/>
              <a:t> </a:t>
            </a:r>
            <a:r>
              <a:rPr lang="en-US" altLang="zh-CN" dirty="0"/>
              <a:t>Technique</a:t>
            </a:r>
            <a:endParaRPr lang="zh-CN" altLang="en-US" dirty="0"/>
          </a:p>
        </p:txBody>
      </p:sp>
      <p:pic>
        <p:nvPicPr>
          <p:cNvPr id="5" name="图片 4">
            <a:extLst>
              <a:ext uri="{FF2B5EF4-FFF2-40B4-BE49-F238E27FC236}">
                <a16:creationId xmlns:a16="http://schemas.microsoft.com/office/drawing/2014/main" id="{8413C847-72C6-4E4D-88F8-D3A015DE950B}"/>
              </a:ext>
            </a:extLst>
          </p:cNvPr>
          <p:cNvPicPr>
            <a:picLocks noChangeAspect="1"/>
          </p:cNvPicPr>
          <p:nvPr/>
        </p:nvPicPr>
        <p:blipFill>
          <a:blip r:embed="rId3"/>
          <a:stretch>
            <a:fillRect/>
          </a:stretch>
        </p:blipFill>
        <p:spPr>
          <a:xfrm>
            <a:off x="1014095" y="3063875"/>
            <a:ext cx="18523570" cy="7391400"/>
          </a:xfrm>
          <a:prstGeom prst="rect">
            <a:avLst/>
          </a:prstGeom>
        </p:spPr>
      </p:pic>
    </p:spTree>
    <p:extLst>
      <p:ext uri="{BB962C8B-B14F-4D97-AF65-F5344CB8AC3E}">
        <p14:creationId xmlns:p14="http://schemas.microsoft.com/office/powerpoint/2010/main" val="2506961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pPr latinLnBrk="0"/>
            <a:r>
              <a:rPr lang="en" altLang="zh-CN" dirty="0"/>
              <a:t>Continuous Deployment</a:t>
            </a:r>
          </a:p>
        </p:txBody>
      </p:sp>
      <p:sp>
        <p:nvSpPr>
          <p:cNvPr id="5" name="矩形 4">
            <a:extLst>
              <a:ext uri="{FF2B5EF4-FFF2-40B4-BE49-F238E27FC236}">
                <a16:creationId xmlns:a16="http://schemas.microsoft.com/office/drawing/2014/main" id="{59978CBA-3363-3047-96B0-670945BE045B}"/>
              </a:ext>
            </a:extLst>
          </p:cNvPr>
          <p:cNvSpPr/>
          <p:nvPr/>
        </p:nvSpPr>
        <p:spPr>
          <a:xfrm>
            <a:off x="1212850" y="2606675"/>
            <a:ext cx="17526000" cy="5909310"/>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lower risk because of smaller, more in- </a:t>
            </a:r>
            <a:r>
              <a:rPr lang="en" altLang="zh-CN" sz="5400" dirty="0" err="1">
                <a:solidFill>
                  <a:schemeClr val="bg1"/>
                </a:solidFill>
                <a:latin typeface="Microsoft YaHei" panose="020B0503020204020204" pitchFamily="34" charset="-122"/>
                <a:ea typeface="Microsoft YaHei" panose="020B0503020204020204" pitchFamily="34" charset="-122"/>
              </a:rPr>
              <a:t>cremental</a:t>
            </a:r>
            <a:r>
              <a:rPr lang="en" altLang="zh-CN" sz="5400" dirty="0">
                <a:solidFill>
                  <a:schemeClr val="bg1"/>
                </a:solidFill>
                <a:latin typeface="Microsoft YaHei" panose="020B0503020204020204" pitchFamily="34" charset="-122"/>
                <a:ea typeface="Microsoft YaHei" panose="020B0503020204020204" pitchFamily="34" charset="-122"/>
              </a:rPr>
              <a:t> changes</a:t>
            </a:r>
          </a:p>
          <a:p>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more rapid feedback from end users </a:t>
            </a:r>
          </a:p>
          <a:p>
            <a:pPr indent="-285750">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improved ability to respond more quickly to threats such as security vulnerabilities .</a:t>
            </a:r>
          </a:p>
        </p:txBody>
      </p:sp>
    </p:spTree>
    <p:extLst>
      <p:ext uri="{BB962C8B-B14F-4D97-AF65-F5344CB8AC3E}">
        <p14:creationId xmlns:p14="http://schemas.microsoft.com/office/powerpoint/2010/main" val="1584199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dirty="0"/>
              <a:t>staged data acquisition</a:t>
            </a:r>
            <a:endParaRPr lang="zh-CN" altLang="en-US" dirty="0"/>
          </a:p>
        </p:txBody>
      </p:sp>
      <p:pic>
        <p:nvPicPr>
          <p:cNvPr id="5" name="图片 4">
            <a:extLst>
              <a:ext uri="{FF2B5EF4-FFF2-40B4-BE49-F238E27FC236}">
                <a16:creationId xmlns:a16="http://schemas.microsoft.com/office/drawing/2014/main" id="{05A6B886-F44C-EA49-95A2-C6F6A9793311}"/>
              </a:ext>
            </a:extLst>
          </p:cNvPr>
          <p:cNvPicPr>
            <a:picLocks noChangeAspect="1"/>
          </p:cNvPicPr>
          <p:nvPr/>
        </p:nvPicPr>
        <p:blipFill>
          <a:blip r:embed="rId3"/>
          <a:stretch>
            <a:fillRect/>
          </a:stretch>
        </p:blipFill>
        <p:spPr>
          <a:xfrm>
            <a:off x="679450" y="2411730"/>
            <a:ext cx="19611790" cy="8043545"/>
          </a:xfrm>
          <a:prstGeom prst="rect">
            <a:avLst/>
          </a:prstGeom>
        </p:spPr>
      </p:pic>
    </p:spTree>
    <p:extLst>
      <p:ext uri="{BB962C8B-B14F-4D97-AF65-F5344CB8AC3E}">
        <p14:creationId xmlns:p14="http://schemas.microsoft.com/office/powerpoint/2010/main" val="3059430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endParaRPr lang="zh-CN" altLang="en-US" dirty="0"/>
          </a:p>
        </p:txBody>
      </p:sp>
      <p:pic>
        <p:nvPicPr>
          <p:cNvPr id="5" name="图片 4">
            <a:extLst>
              <a:ext uri="{FF2B5EF4-FFF2-40B4-BE49-F238E27FC236}">
                <a16:creationId xmlns:a16="http://schemas.microsoft.com/office/drawing/2014/main" id="{6888454E-8224-884D-8266-31D0D54C0120}"/>
              </a:ext>
            </a:extLst>
          </p:cNvPr>
          <p:cNvPicPr>
            <a:picLocks noChangeAspect="1"/>
          </p:cNvPicPr>
          <p:nvPr/>
        </p:nvPicPr>
        <p:blipFill>
          <a:blip r:embed="rId3"/>
          <a:stretch>
            <a:fillRect/>
          </a:stretch>
        </p:blipFill>
        <p:spPr>
          <a:xfrm>
            <a:off x="1517650" y="2183720"/>
            <a:ext cx="17766294" cy="9007483"/>
          </a:xfrm>
          <a:prstGeom prst="rect">
            <a:avLst/>
          </a:prstGeom>
        </p:spPr>
      </p:pic>
    </p:spTree>
    <p:extLst>
      <p:ext uri="{BB962C8B-B14F-4D97-AF65-F5344CB8AC3E}">
        <p14:creationId xmlns:p14="http://schemas.microsoft.com/office/powerpoint/2010/main" val="1742539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a:t>Continuous delivery at scale</a:t>
            </a:r>
          </a:p>
        </p:txBody>
      </p:sp>
      <p:pic>
        <p:nvPicPr>
          <p:cNvPr id="4" name="图片 3"/>
          <p:cNvPicPr>
            <a:picLocks noChangeAspect="1"/>
          </p:cNvPicPr>
          <p:nvPr/>
        </p:nvPicPr>
        <p:blipFill>
          <a:blip r:embed="rId3"/>
          <a:stretch>
            <a:fillRect/>
          </a:stretch>
        </p:blipFill>
        <p:spPr>
          <a:xfrm>
            <a:off x="1275715" y="2911475"/>
            <a:ext cx="14325600" cy="8012430"/>
          </a:xfrm>
          <a:prstGeom prst="rect">
            <a:avLst/>
          </a:prstGeom>
        </p:spPr>
      </p:pic>
    </p:spTree>
    <p:extLst>
      <p:ext uri="{BB962C8B-B14F-4D97-AF65-F5344CB8AC3E}">
        <p14:creationId xmlns:p14="http://schemas.microsoft.com/office/powerpoint/2010/main" val="2421339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852930" y="2911475"/>
            <a:ext cx="15377160" cy="6814185"/>
          </a:xfrm>
          <a:prstGeom prst="rect">
            <a:avLst/>
          </a:prstGeom>
        </p:spPr>
      </p:pic>
    </p:spTree>
    <p:extLst>
      <p:ext uri="{BB962C8B-B14F-4D97-AF65-F5344CB8AC3E}">
        <p14:creationId xmlns:p14="http://schemas.microsoft.com/office/powerpoint/2010/main" val="128508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726565" y="2924175"/>
            <a:ext cx="15582265" cy="6635115"/>
          </a:xfrm>
          <a:prstGeom prst="rect">
            <a:avLst/>
          </a:prstGeom>
        </p:spPr>
      </p:pic>
    </p:spTree>
    <p:extLst>
      <p:ext uri="{BB962C8B-B14F-4D97-AF65-F5344CB8AC3E}">
        <p14:creationId xmlns:p14="http://schemas.microsoft.com/office/powerpoint/2010/main" val="2906752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5" name="矩形 4">
            <a:extLst>
              <a:ext uri="{FF2B5EF4-FFF2-40B4-BE49-F238E27FC236}">
                <a16:creationId xmlns:a16="http://schemas.microsoft.com/office/drawing/2014/main" id="{80465949-F5D7-BD4B-8D69-F164E1789A61}"/>
              </a:ext>
            </a:extLst>
          </p:cNvPr>
          <p:cNvSpPr/>
          <p:nvPr/>
        </p:nvSpPr>
        <p:spPr>
          <a:xfrm>
            <a:off x="1212850" y="3250565"/>
            <a:ext cx="17526000" cy="680186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Software cannot be deployed in increments one module at a time; rather all of the software has to be deployed as one large binary; this increases risk. </a:t>
            </a: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0589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lang="en" altLang="zh-CN" dirty="0"/>
              <a:t>Continuous Deployment of Mobile Software </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3715689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4" name="矩形 3">
            <a:extLst>
              <a:ext uri="{FF2B5EF4-FFF2-40B4-BE49-F238E27FC236}">
                <a16:creationId xmlns:a16="http://schemas.microsoft.com/office/drawing/2014/main" id="{38A6CA78-F6D3-E547-B5B8-C594A920DDE2}"/>
              </a:ext>
            </a:extLst>
          </p:cNvPr>
          <p:cNvSpPr/>
          <p:nvPr/>
        </p:nvSpPr>
        <p:spPr>
          <a:xfrm>
            <a:off x="1289050" y="3216275"/>
            <a:ext cx="17526000" cy="9541073"/>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Risk mitigation actions are more limited; for example, hot-fixes and roll-backs are largely unacceptable and can be applied only in the rarest of circumstances as they involve the cooperation of the distributor of the software (e.g., Apple).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6582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lang="en" altLang="zh-CN" b="0" dirty="0"/>
              <a:t>MOBILE RELEASE CYCLE </a:t>
            </a:r>
            <a:endParaRPr lang="en" altLang="zh-CN" dirty="0"/>
          </a:p>
        </p:txBody>
      </p:sp>
    </p:spTree>
    <p:extLst>
      <p:ext uri="{BB962C8B-B14F-4D97-AF65-F5344CB8AC3E}">
        <p14:creationId xmlns:p14="http://schemas.microsoft.com/office/powerpoint/2010/main" val="4255430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The overall architecture</a:t>
            </a:r>
            <a:endParaRPr lang="zh-CN" altLang="en-US" dirty="0"/>
          </a:p>
        </p:txBody>
      </p:sp>
      <p:pic>
        <p:nvPicPr>
          <p:cNvPr id="3" name="图片 2">
            <a:extLst>
              <a:ext uri="{FF2B5EF4-FFF2-40B4-BE49-F238E27FC236}">
                <a16:creationId xmlns:a16="http://schemas.microsoft.com/office/drawing/2014/main" id="{956087AC-E532-524B-ADBB-546A44799281}"/>
              </a:ext>
            </a:extLst>
          </p:cNvPr>
          <p:cNvPicPr>
            <a:picLocks noChangeAspect="1"/>
          </p:cNvPicPr>
          <p:nvPr/>
        </p:nvPicPr>
        <p:blipFill>
          <a:blip r:embed="rId3"/>
          <a:stretch>
            <a:fillRect/>
          </a:stretch>
        </p:blipFill>
        <p:spPr>
          <a:xfrm>
            <a:off x="1005205" y="2183720"/>
            <a:ext cx="17428845" cy="9033555"/>
          </a:xfrm>
          <a:prstGeom prst="rect">
            <a:avLst/>
          </a:prstGeom>
        </p:spPr>
      </p:pic>
    </p:spTree>
    <p:extLst>
      <p:ext uri="{BB962C8B-B14F-4D97-AF65-F5344CB8AC3E}">
        <p14:creationId xmlns:p14="http://schemas.microsoft.com/office/powerpoint/2010/main" val="410428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IOS</a:t>
            </a:r>
            <a:r>
              <a:rPr lang="en" altLang="zh-CN" i="1" dirty="0"/>
              <a:t> </a:t>
            </a:r>
            <a:endParaRPr lang="zh-CN" altLang="en-US" dirty="0"/>
          </a:p>
        </p:txBody>
      </p:sp>
      <p:sp>
        <p:nvSpPr>
          <p:cNvPr id="4" name="矩形 3">
            <a:extLst>
              <a:ext uri="{FF2B5EF4-FFF2-40B4-BE49-F238E27FC236}">
                <a16:creationId xmlns:a16="http://schemas.microsoft.com/office/drawing/2014/main" id="{EBD3561C-F121-6645-9458-2B90A5586C5B}"/>
              </a:ext>
            </a:extLst>
          </p:cNvPr>
          <p:cNvSpPr/>
          <p:nvPr/>
        </p:nvSpPr>
        <p:spPr>
          <a:xfrm>
            <a:off x="1289050" y="2606675"/>
            <a:ext cx="17526000" cy="7694414"/>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6131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Android</a:t>
            </a:r>
            <a:r>
              <a:rPr lang="en" altLang="zh-CN" i="1" dirty="0"/>
              <a:t> </a:t>
            </a:r>
            <a:endParaRPr lang="zh-CN" altLang="en-US" dirty="0"/>
          </a:p>
        </p:txBody>
      </p:sp>
      <p:sp>
        <p:nvSpPr>
          <p:cNvPr id="4" name="矩形 3">
            <a:extLst>
              <a:ext uri="{FF2B5EF4-FFF2-40B4-BE49-F238E27FC236}">
                <a16:creationId xmlns:a16="http://schemas.microsoft.com/office/drawing/2014/main" id="{C4388111-A0B3-6C4B-8363-E91199D97CF7}"/>
              </a:ext>
            </a:extLst>
          </p:cNvPr>
          <p:cNvSpPr/>
          <p:nvPr/>
        </p:nvSpPr>
        <p:spPr>
          <a:xfrm>
            <a:off x="1212850" y="2666802"/>
            <a:ext cx="17526000" cy="4616648"/>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 altLang="zh-CN" sz="4000" dirty="0">
                <a:solidFill>
                  <a:schemeClr val="bg1"/>
                </a:solidFill>
                <a:latin typeface="Microsoft YaHei" panose="020B0503020204020204" pitchFamily="34" charset="-122"/>
                <a:ea typeface="Microsoft YaHei" panose="020B0503020204020204" pitchFamily="34" charset="-122"/>
              </a:rPr>
              <a:t>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4001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b="0" dirty="0"/>
              <a:t>Deployment Activities </a:t>
            </a:r>
            <a:r>
              <a:rPr lang="en-US" altLang="zh-CN" b="0" dirty="0"/>
              <a:t>-</a:t>
            </a:r>
            <a:r>
              <a:rPr lang="en" altLang="zh-CN" i="1" dirty="0"/>
              <a:t> Release Engineering Team </a:t>
            </a:r>
            <a:br>
              <a:rPr lang="en" altLang="zh-CN" dirty="0"/>
            </a:br>
            <a:r>
              <a:rPr lang="en" altLang="zh-CN" i="1" dirty="0"/>
              <a:t> </a:t>
            </a:r>
            <a:endParaRPr lang="zh-CN" altLang="en-US" dirty="0"/>
          </a:p>
        </p:txBody>
      </p:sp>
      <p:sp>
        <p:nvSpPr>
          <p:cNvPr id="3" name="矩形 2">
            <a:extLst>
              <a:ext uri="{FF2B5EF4-FFF2-40B4-BE49-F238E27FC236}">
                <a16:creationId xmlns:a16="http://schemas.microsoft.com/office/drawing/2014/main" id="{1C70FD71-2C83-9F4C-BB3B-7433DD8A229E}"/>
              </a:ext>
            </a:extLst>
          </p:cNvPr>
          <p:cNvSpPr/>
          <p:nvPr/>
        </p:nvSpPr>
        <p:spPr>
          <a:xfrm>
            <a:off x="1289050" y="3216275"/>
            <a:ext cx="17526000" cy="2554545"/>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it has fewer than 10 members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p>
          <a:p>
            <a:endParaRPr lang="en"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7025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DATA COLLECTED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8309967"/>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Cherry-pick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(DAP)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Boiler room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Staff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Source and configuration code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46244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Developer Productivity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Deadline Effects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Factors Affecting Software Quality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6320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pic>
        <p:nvPicPr>
          <p:cNvPr id="4" name="图片 3">
            <a:extLst>
              <a:ext uri="{FF2B5EF4-FFF2-40B4-BE49-F238E27FC236}">
                <a16:creationId xmlns:a16="http://schemas.microsoft.com/office/drawing/2014/main" id="{1895B1A0-87B0-ED45-99D6-37586919FF26}"/>
              </a:ext>
            </a:extLst>
          </p:cNvPr>
          <p:cNvPicPr>
            <a:picLocks noChangeAspect="1"/>
          </p:cNvPicPr>
          <p:nvPr/>
        </p:nvPicPr>
        <p:blipFill>
          <a:blip r:embed="rId3"/>
          <a:stretch>
            <a:fillRect/>
          </a:stretch>
        </p:blipFill>
        <p:spPr>
          <a:xfrm>
            <a:off x="1005204" y="2183719"/>
            <a:ext cx="5236846" cy="3890447"/>
          </a:xfrm>
          <a:prstGeom prst="rect">
            <a:avLst/>
          </a:prstGeom>
        </p:spPr>
      </p:pic>
      <p:pic>
        <p:nvPicPr>
          <p:cNvPr id="5" name="图片 4">
            <a:extLst>
              <a:ext uri="{FF2B5EF4-FFF2-40B4-BE49-F238E27FC236}">
                <a16:creationId xmlns:a16="http://schemas.microsoft.com/office/drawing/2014/main" id="{2AB13A0F-2197-324B-AD14-EFF8B7F63671}"/>
              </a:ext>
            </a:extLst>
          </p:cNvPr>
          <p:cNvPicPr>
            <a:picLocks noChangeAspect="1"/>
          </p:cNvPicPr>
          <p:nvPr/>
        </p:nvPicPr>
        <p:blipFill>
          <a:blip r:embed="rId4"/>
          <a:stretch>
            <a:fillRect/>
          </a:stretch>
        </p:blipFill>
        <p:spPr>
          <a:xfrm>
            <a:off x="6580065" y="2242972"/>
            <a:ext cx="5878634" cy="3831194"/>
          </a:xfrm>
          <a:prstGeom prst="rect">
            <a:avLst/>
          </a:prstGeom>
        </p:spPr>
      </p:pic>
      <p:pic>
        <p:nvPicPr>
          <p:cNvPr id="6" name="图片 5">
            <a:extLst>
              <a:ext uri="{FF2B5EF4-FFF2-40B4-BE49-F238E27FC236}">
                <a16:creationId xmlns:a16="http://schemas.microsoft.com/office/drawing/2014/main" id="{EEED60A5-81C8-EA49-B6F0-82169576B780}"/>
              </a:ext>
            </a:extLst>
          </p:cNvPr>
          <p:cNvPicPr>
            <a:picLocks noChangeAspect="1"/>
          </p:cNvPicPr>
          <p:nvPr/>
        </p:nvPicPr>
        <p:blipFill>
          <a:blip r:embed="rId5"/>
          <a:stretch>
            <a:fillRect/>
          </a:stretch>
        </p:blipFill>
        <p:spPr>
          <a:xfrm>
            <a:off x="13092982" y="2242971"/>
            <a:ext cx="6011286" cy="3831193"/>
          </a:xfrm>
          <a:prstGeom prst="rect">
            <a:avLst/>
          </a:prstGeom>
        </p:spPr>
      </p:pic>
    </p:spTree>
    <p:extLst>
      <p:ext uri="{BB962C8B-B14F-4D97-AF65-F5344CB8AC3E}">
        <p14:creationId xmlns:p14="http://schemas.microsoft.com/office/powerpoint/2010/main" val="2315338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Testing Principles at FB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Coverage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Responsive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Automation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Prioritization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8666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TESTING </a:t>
            </a:r>
            <a:endParaRPr lang="en" altLang="zh-CN" dirty="0">
              <a:effectLst/>
            </a:endParaRPr>
          </a:p>
        </p:txBody>
      </p:sp>
      <p:graphicFrame>
        <p:nvGraphicFramePr>
          <p:cNvPr id="3" name="表格 2">
            <a:extLst>
              <a:ext uri="{FF2B5EF4-FFF2-40B4-BE49-F238E27FC236}">
                <a16:creationId xmlns:a16="http://schemas.microsoft.com/office/drawing/2014/main" id="{183D5C0F-FAAE-504E-A914-ED7841BCA948}"/>
              </a:ext>
            </a:extLst>
          </p:cNvPr>
          <p:cNvGraphicFramePr>
            <a:graphicFrameLocks noGrp="1"/>
          </p:cNvGraphicFramePr>
          <p:nvPr/>
        </p:nvGraphicFramePr>
        <p:xfrm>
          <a:off x="1005205" y="2073275"/>
          <a:ext cx="18648045" cy="9172737"/>
        </p:xfrm>
        <a:graphic>
          <a:graphicData uri="http://schemas.openxmlformats.org/drawingml/2006/table">
            <a:tbl>
              <a:tblPr>
                <a:tableStyleId>{5C22544A-7EE6-4342-B048-85BDC9FD1C3A}</a:tableStyleId>
              </a:tblPr>
              <a:tblGrid>
                <a:gridCol w="2620968">
                  <a:extLst>
                    <a:ext uri="{9D8B030D-6E8A-4147-A177-3AD203B41FA5}">
                      <a16:colId xmlns:a16="http://schemas.microsoft.com/office/drawing/2014/main" val="1602952452"/>
                    </a:ext>
                  </a:extLst>
                </a:gridCol>
                <a:gridCol w="16027077">
                  <a:extLst>
                    <a:ext uri="{9D8B030D-6E8A-4147-A177-3AD203B41FA5}">
                      <a16:colId xmlns:a16="http://schemas.microsoft.com/office/drawing/2014/main" val="632767679"/>
                    </a:ext>
                  </a:extLst>
                </a:gridCol>
              </a:tblGrid>
              <a:tr h="1751510">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Unit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 sz="2800" u="none" strike="noStrike" dirty="0" err="1">
                          <a:effectLst/>
                          <a:latin typeface="Microsoft YaHei" panose="020B0503020204020204" pitchFamily="34" charset="-122"/>
                          <a:ea typeface="Microsoft YaHei" panose="020B0503020204020204" pitchFamily="34" charset="-122"/>
                        </a:rPr>
                        <a:t>XCTest</a:t>
                      </a:r>
                      <a:r>
                        <a:rPr lang="en" sz="2800" u="none" strike="noStrike" dirty="0">
                          <a:effectLst/>
                          <a:latin typeface="Microsoft YaHei" panose="020B0503020204020204" pitchFamily="34" charset="-122"/>
                          <a:ea typeface="Microsoft YaHei" panose="020B0503020204020204" pitchFamily="34" charset="-122"/>
                        </a:rPr>
                        <a:t> [11], JUnit [12], or </a:t>
                      </a:r>
                      <a:r>
                        <a:rPr lang="en" sz="2800" u="none" strike="noStrike" dirty="0" err="1">
                          <a:effectLst/>
                          <a:latin typeface="Microsoft YaHei" panose="020B0503020204020204" pitchFamily="34" charset="-122"/>
                          <a:ea typeface="Microsoft YaHei" panose="020B0503020204020204" pitchFamily="34" charset="-122"/>
                        </a:rPr>
                        <a:t>Robolectric</a:t>
                      </a:r>
                      <a:r>
                        <a:rPr lang="en"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79429329"/>
                  </a:ext>
                </a:extLst>
              </a:tr>
              <a:tr h="1180882">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Static analysis: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967450124"/>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Build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194996231"/>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Snapshot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691515203"/>
                  </a:ext>
                </a:extLst>
              </a:tr>
              <a:tr h="2322137">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Integration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standard (</a:t>
                      </a:r>
                      <a:r>
                        <a:rPr lang="en" sz="2800" u="none" strike="noStrike" dirty="0" err="1">
                          <a:effectLst/>
                          <a:latin typeface="Microsoft YaHei" panose="020B0503020204020204" pitchFamily="34" charset="-122"/>
                          <a:ea typeface="Microsoft YaHei" panose="020B0503020204020204" pitchFamily="34" charset="-122"/>
                        </a:rPr>
                        <a:t>blackbox</a:t>
                      </a:r>
                      <a:r>
                        <a:rPr lang="en"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731090063"/>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Performance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139747872"/>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Capacity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286694158"/>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Conformance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83296713"/>
                  </a:ext>
                </a:extLst>
              </a:tr>
            </a:tbl>
          </a:graphicData>
        </a:graphic>
      </p:graphicFrame>
    </p:spTree>
    <p:extLst>
      <p:ext uri="{BB962C8B-B14F-4D97-AF65-F5344CB8AC3E}">
        <p14:creationId xmlns:p14="http://schemas.microsoft.com/office/powerpoint/2010/main" val="1909731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Tests and when they are run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232202"/>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Pre-Push Testing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On Push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Manual testing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70461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647974"/>
          </a:xfrm>
        </p:spPr>
        <p:txBody>
          <a:bodyPr/>
          <a:lstStyle/>
          <a:p>
            <a:pPr marL="685800" indent="-685800">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的组织和文化</a:t>
            </a:r>
            <a:endParaRPr kumimoji="1" lang="en-US" altLang="zh-CN" b="1" dirty="0">
              <a:solidFill>
                <a:srgbClr val="FFC000"/>
              </a:solidFill>
            </a:endParaRPr>
          </a:p>
          <a:p>
            <a:pPr marL="685800" indent="-685800">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的最佳管理实践</a:t>
            </a:r>
            <a:endParaRPr kumimoji="1" lang="en-US" altLang="zh-CN" b="1" dirty="0">
              <a:solidFill>
                <a:srgbClr val="FFC000"/>
              </a:solidFill>
            </a:endParaRPr>
          </a:p>
          <a:p>
            <a:pPr marL="1143000" lvl="1" indent="-685800">
              <a:buFont typeface="Arial" panose="020B0604020202090204" pitchFamily="34" charset="0"/>
              <a:buChar char="•"/>
            </a:pPr>
            <a:r>
              <a:rPr kumimoji="1" lang="zh-CN" altLang="en-US" sz="5400" b="1" dirty="0">
                <a:solidFill>
                  <a:srgbClr val="FFC000"/>
                </a:solidFill>
              </a:rPr>
              <a:t>敏捷，精益和</a:t>
            </a:r>
            <a:r>
              <a:rPr kumimoji="1" lang="en-US" altLang="zh-CN" sz="5400" b="1" dirty="0">
                <a:solidFill>
                  <a:srgbClr val="FFC000"/>
                </a:solidFill>
              </a:rPr>
              <a:t>DevOps</a:t>
            </a:r>
            <a:r>
              <a:rPr kumimoji="1" lang="zh-CN" altLang="en-US" sz="5400" b="1" dirty="0">
                <a:solidFill>
                  <a:srgbClr val="FFC000"/>
                </a:solidFill>
              </a:rPr>
              <a:t>等管理实践</a:t>
            </a:r>
            <a:endParaRPr kumimoji="1" lang="en-US" altLang="zh-CN" sz="5400" b="1" dirty="0">
              <a:solidFill>
                <a:srgbClr val="FFC000"/>
              </a:solidFill>
            </a:endParaRPr>
          </a:p>
          <a:p>
            <a:pPr marL="685800" indent="-685800">
              <a:buFont typeface="Arial" panose="020B0604020202090204" pitchFamily="34" charset="0"/>
              <a:buChar char="•"/>
            </a:pPr>
            <a:r>
              <a:rPr kumimoji="1" lang="zh-CN" altLang="en-US" b="1" dirty="0">
                <a:solidFill>
                  <a:srgbClr val="FFC000"/>
                </a:solidFill>
              </a:rPr>
              <a:t>四、</a:t>
            </a:r>
            <a:r>
              <a:rPr kumimoji="1" lang="en-US" altLang="zh-CN" b="1" dirty="0">
                <a:solidFill>
                  <a:srgbClr val="FFC000"/>
                </a:solidFill>
              </a:rPr>
              <a:t>Facebook</a:t>
            </a:r>
            <a:r>
              <a:rPr kumimoji="1" lang="zh-CN" altLang="en-US" b="1" dirty="0">
                <a:solidFill>
                  <a:srgbClr val="FFC000"/>
                </a:solidFill>
              </a:rPr>
              <a:t>的最佳工程实践</a:t>
            </a:r>
            <a:endParaRPr kumimoji="1" lang="en-US" altLang="zh-CN" b="1" dirty="0">
              <a:solidFill>
                <a:srgbClr val="FFC000"/>
              </a:solidFill>
            </a:endParaRPr>
          </a:p>
          <a:p>
            <a:pPr marL="1143000" lvl="1" indent="-685800">
              <a:buFont typeface="Arial" panose="020B0604020202090204" pitchFamily="34" charset="0"/>
              <a:buChar char="•"/>
            </a:pPr>
            <a:r>
              <a:rPr kumimoji="1" lang="en-US" altLang="zh-CN" sz="6000" b="1" dirty="0">
                <a:solidFill>
                  <a:srgbClr val="FFC000"/>
                </a:solidFill>
              </a:rPr>
              <a:t>CI/CD/DevOps</a:t>
            </a:r>
            <a:r>
              <a:rPr kumimoji="1" lang="zh-CN" altLang="en-US" sz="6000" b="1" dirty="0">
                <a:solidFill>
                  <a:srgbClr val="FFC000"/>
                </a:solidFill>
              </a:rPr>
              <a:t>等工程实践</a:t>
            </a:r>
            <a:endParaRPr kumimoji="1" lang="en-US" altLang="zh-CN" sz="6000" b="1" dirty="0">
              <a:solidFill>
                <a:srgbClr val="FFC000"/>
              </a:solidFill>
            </a:endParaRPr>
          </a:p>
          <a:p>
            <a:pPr marL="685800" indent="-685800">
              <a:buFont typeface="Arial" panose="020B0604020202090204" pitchFamily="34" charset="0"/>
              <a:buChar char="•"/>
            </a:pPr>
            <a:r>
              <a:rPr kumimoji="1" lang="zh-CN" altLang="en-US" b="1" dirty="0">
                <a:solidFill>
                  <a:srgbClr val="FFC000"/>
                </a:solidFill>
              </a:rPr>
              <a:t>五、</a:t>
            </a:r>
            <a:r>
              <a:rPr kumimoji="1" lang="en-US" altLang="zh-CN" b="1" dirty="0">
                <a:solidFill>
                  <a:srgbClr val="FFC000"/>
                </a:solidFill>
              </a:rPr>
              <a:t>Facebook</a:t>
            </a:r>
            <a:r>
              <a:rPr kumimoji="1" lang="zh-CN" altLang="en-US" b="1" dirty="0">
                <a:solidFill>
                  <a:srgbClr val="FFC000"/>
                </a:solidFill>
              </a:rPr>
              <a:t>带给我们的启示</a:t>
            </a:r>
            <a:endParaRPr kumimoji="1" lang="en-US" altLang="zh-CN" b="1" dirty="0">
              <a:solidFill>
                <a:srgbClr val="FFC000"/>
              </a:solidFill>
            </a:endParaRPr>
          </a:p>
          <a:p>
            <a:pPr marL="685800" indent="-685800">
              <a:buFont typeface="Arial" panose="020B0604020202090204" pitchFamily="34" charset="0"/>
              <a:buChar char="•"/>
            </a:pPr>
            <a:endParaRPr kumimoji="1" lang="zh-CN" altLang="en-US" sz="4800"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3" name="文本占位符 2"/>
          <p:cNvSpPr>
            <a:spLocks noGrp="1"/>
          </p:cNvSpPr>
          <p:nvPr>
            <p:ph type="body" idx="1"/>
          </p:nvPr>
        </p:nvSpPr>
        <p:spPr>
          <a:xfrm>
            <a:off x="2127250" y="2736284"/>
            <a:ext cx="16687800" cy="4958665"/>
          </a:xfrm>
        </p:spPr>
        <p:txBody>
          <a:bodyPr/>
          <a:lstStyle/>
          <a:p>
            <a:pPr algn="l">
              <a:lnSpc>
                <a:spcPct val="150000"/>
              </a:lnSpc>
            </a:pPr>
            <a:r>
              <a:rPr lang="en-US" altLang="zh-CN" sz="4400" b="1" dirty="0"/>
              <a:t>Facebook</a:t>
            </a:r>
            <a:r>
              <a:rPr lang="zh-CN" altLang="en-US" sz="4400" b="1" dirty="0"/>
              <a:t>并没有明确提及敏捷、精益、看板、</a:t>
            </a:r>
            <a:r>
              <a:rPr lang="en-US" altLang="zh-CN" sz="4400" b="1" dirty="0"/>
              <a:t> </a:t>
            </a:r>
            <a:r>
              <a:rPr lang="en-US" altLang="zh-CN" sz="4400" b="1" dirty="0" err="1"/>
              <a:t>Devops</a:t>
            </a:r>
            <a:r>
              <a:rPr lang="zh-CN" altLang="en-US" sz="4400" b="1" dirty="0"/>
              <a:t>等这些方法论，或者没有严格地去使用</a:t>
            </a:r>
            <a:r>
              <a:rPr lang="en-US" altLang="zh-CN" sz="4400" b="1" dirty="0" err="1"/>
              <a:t>Scurm</a:t>
            </a:r>
            <a:r>
              <a:rPr lang="zh-CN" altLang="en-US" sz="4400" b="1" dirty="0"/>
              <a:t>框架，但但在开发流程中却实实在在的应用了这些方法论的精髓</a:t>
            </a:r>
            <a:r>
              <a:rPr lang="zh-CN" altLang="en-US" sz="4400" b="1" dirty="0">
                <a:solidFill>
                  <a:srgbClr val="FFC000"/>
                </a:solidFill>
              </a:rPr>
              <a:t>（如很早引入了</a:t>
            </a:r>
            <a:r>
              <a:rPr lang="en-US" altLang="zh-CN" sz="4400" b="1" dirty="0">
                <a:solidFill>
                  <a:srgbClr val="FFC000"/>
                </a:solidFill>
              </a:rPr>
              <a:t>A/B</a:t>
            </a:r>
            <a:r>
              <a:rPr lang="zh-CN" altLang="en-US" sz="4400" b="1" dirty="0">
                <a:solidFill>
                  <a:srgbClr val="FFC000"/>
                </a:solidFill>
              </a:rPr>
              <a:t>测试，灰度发布、每周定时全量代码部署等实践），</a:t>
            </a:r>
            <a:r>
              <a:rPr lang="zh-CN" altLang="en-US" sz="4400" b="1" dirty="0"/>
              <a:t>并且更注重研发效能。</a:t>
            </a:r>
            <a:endParaRPr lang="en-US" altLang="zh-CN" sz="4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997"/>
          </a:xfrm>
        </p:spPr>
        <p:txBody>
          <a:bodyPr/>
          <a:lstStyle/>
          <a:p>
            <a:r>
              <a:rPr lang="zh-CN" altLang="en-US" sz="5400" dirty="0"/>
              <a:t>开发人员全栈</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5250" y="2987675"/>
            <a:ext cx="11894640" cy="8077200"/>
          </a:xfrm>
          <a:prstGeom prst="rect">
            <a:avLst/>
          </a:prstGeom>
        </p:spPr>
      </p:pic>
      <p:sp>
        <p:nvSpPr>
          <p:cNvPr id="5" name="Text Placeholder 2"/>
          <p:cNvSpPr txBox="1"/>
          <p:nvPr/>
        </p:nvSpPr>
        <p:spPr>
          <a:xfrm>
            <a:off x="1005205" y="1852484"/>
            <a:ext cx="19881850" cy="9233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4000" b="1" kern="0" dirty="0">
                <a:solidFill>
                  <a:srgbClr val="FFC000"/>
                </a:solidFill>
                <a:latin typeface="微软雅黑" panose="020B0503020204020204" pitchFamily="34" charset="-122"/>
                <a:ea typeface="微软雅黑" panose="020B0503020204020204" pitchFamily="34" charset="-122"/>
              </a:rPr>
              <a:t>云技术尤其是</a:t>
            </a:r>
            <a:r>
              <a:rPr lang="en-US" altLang="zh-CN" sz="4000" b="1" kern="0" dirty="0" err="1">
                <a:solidFill>
                  <a:srgbClr val="FFC000"/>
                </a:solidFill>
                <a:latin typeface="微软雅黑" panose="020B0503020204020204" pitchFamily="34" charset="-122"/>
                <a:ea typeface="微软雅黑" panose="020B0503020204020204" pitchFamily="34" charset="-122"/>
              </a:rPr>
              <a:t>Docker</a:t>
            </a:r>
            <a:r>
              <a:rPr lang="zh-CN" altLang="en-US" sz="4000" b="1" kern="0" dirty="0">
                <a:solidFill>
                  <a:srgbClr val="FFC000"/>
                </a:solidFill>
                <a:latin typeface="微软雅黑" panose="020B0503020204020204" pitchFamily="34" charset="-122"/>
                <a:ea typeface="微软雅黑" panose="020B0503020204020204" pitchFamily="34" charset="-122"/>
              </a:rPr>
              <a:t>和</a:t>
            </a:r>
            <a:r>
              <a:rPr lang="en-US" altLang="zh-CN" sz="4000" b="1" kern="0" dirty="0" err="1">
                <a:solidFill>
                  <a:srgbClr val="FFC000"/>
                </a:solidFill>
                <a:latin typeface="微软雅黑" panose="020B0503020204020204" pitchFamily="34" charset="-122"/>
                <a:ea typeface="微软雅黑" panose="020B0503020204020204" pitchFamily="34" charset="-122"/>
              </a:rPr>
              <a:t>Kubernetes</a:t>
            </a:r>
            <a:r>
              <a:rPr lang="zh-CN" altLang="en-US" sz="4000" b="1" kern="0" dirty="0">
                <a:solidFill>
                  <a:srgbClr val="FFC000"/>
                </a:solidFill>
                <a:latin typeface="微软雅黑" panose="020B0503020204020204" pitchFamily="34" charset="-122"/>
                <a:ea typeface="微软雅黑" panose="020B0503020204020204" pitchFamily="34" charset="-122"/>
              </a:rPr>
              <a:t>的流行，使得越来越多的底层运维工作被自动化。</a:t>
            </a:r>
            <a:endParaRPr lang="zh-CN" altLang="en-US" sz="40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3633450" y="55022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solidFill>
                  <a:srgbClr val="FFC000"/>
                </a:solidFill>
              </a:rPr>
              <a:t>Tips</a:t>
            </a:r>
            <a:r>
              <a:rPr lang="zh-CN" altLang="en-US" sz="2800" kern="0" dirty="0">
                <a:solidFill>
                  <a:srgbClr val="FFC000"/>
                </a:solidFill>
              </a:rPr>
              <a:t>：如何落地</a:t>
            </a:r>
            <a:r>
              <a:rPr lang="en-US" altLang="zh-CN" sz="2800" kern="0" dirty="0" err="1">
                <a:solidFill>
                  <a:srgbClr val="FFC000"/>
                </a:solidFill>
              </a:rPr>
              <a:t>DevOps</a:t>
            </a:r>
            <a:r>
              <a:rPr lang="zh-CN" altLang="en-US" sz="2800" kern="0" dirty="0">
                <a:solidFill>
                  <a:srgbClr val="FFC000"/>
                </a:solidFill>
              </a:rPr>
              <a:t>？</a:t>
            </a:r>
            <a:endParaRPr lang="en-US" altLang="zh-CN" sz="2800" kern="0" dirty="0">
              <a:solidFill>
                <a:srgbClr val="FFC000"/>
              </a:solidFill>
            </a:endParaRPr>
          </a:p>
          <a:p>
            <a:pPr>
              <a:lnSpc>
                <a:spcPct val="150000"/>
              </a:lnSpc>
            </a:pPr>
            <a:r>
              <a:rPr lang="zh-CN" altLang="en-US" sz="2800" kern="0" dirty="0">
                <a:solidFill>
                  <a:srgbClr val="FFC000"/>
                </a:solidFill>
              </a:rPr>
              <a:t>从人出发，然后是流程，最后才是工具。</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、对团队目标达成共识，并重新定义职责；</a:t>
            </a:r>
            <a:endParaRPr lang="en-US" altLang="zh-CN" sz="2800" kern="0" dirty="0">
              <a:solidFill>
                <a:srgbClr val="FFC000"/>
              </a:solidFill>
            </a:endParaRPr>
          </a:p>
          <a:p>
            <a:pPr>
              <a:lnSpc>
                <a:spcPct val="150000"/>
              </a:lnSpc>
            </a:pPr>
            <a:r>
              <a:rPr lang="en-US" altLang="zh-CN" sz="2800" kern="0" dirty="0">
                <a:solidFill>
                  <a:srgbClr val="FFC000"/>
                </a:solidFill>
              </a:rPr>
              <a:t>2</a:t>
            </a:r>
            <a:r>
              <a:rPr lang="zh-CN" altLang="en-US" sz="2800" kern="0" dirty="0">
                <a:solidFill>
                  <a:srgbClr val="FFC000"/>
                </a:solidFill>
              </a:rPr>
              <a:t>、设计</a:t>
            </a:r>
            <a:r>
              <a:rPr lang="en-US" altLang="zh-CN" sz="2800" kern="0" dirty="0">
                <a:solidFill>
                  <a:srgbClr val="FFC000"/>
                </a:solidFill>
              </a:rPr>
              <a:t>CI,CD</a:t>
            </a:r>
            <a:r>
              <a:rPr lang="zh-CN" altLang="en-US" sz="2800" kern="0" dirty="0">
                <a:solidFill>
                  <a:srgbClr val="FFC000"/>
                </a:solidFill>
              </a:rPr>
              <a:t>快速反馈，以及团队沟通等流程。</a:t>
            </a:r>
            <a:endParaRPr lang="en-US" altLang="zh-CN" sz="2800" kern="0" dirty="0">
              <a:solidFill>
                <a:srgbClr val="FFC000"/>
              </a:solidFill>
            </a:endParaRPr>
          </a:p>
          <a:p>
            <a:pPr>
              <a:lnSpc>
                <a:spcPct val="150000"/>
              </a:lnSpc>
            </a:pPr>
            <a:r>
              <a:rPr lang="en-US" altLang="zh-CN" sz="2800" kern="0" dirty="0">
                <a:solidFill>
                  <a:srgbClr val="FFC000"/>
                </a:solidFill>
              </a:rPr>
              <a:t>3</a:t>
            </a:r>
            <a:r>
              <a:rPr lang="zh-CN" altLang="en-US" sz="2800" kern="0" dirty="0">
                <a:solidFill>
                  <a:srgbClr val="FFC000"/>
                </a:solidFill>
              </a:rPr>
              <a:t>、引入工具，实现自动化</a:t>
            </a:r>
            <a:endParaRPr lang="en-US" altLang="zh-CN" sz="2800" kern="0" dirty="0">
              <a:solidFill>
                <a:schemeClr val="accent6">
                  <a:lumMod val="7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三人小组</a:t>
            </a:r>
          </a:p>
        </p:txBody>
      </p:sp>
      <p:sp>
        <p:nvSpPr>
          <p:cNvPr id="4" name="矩形 3"/>
          <p:cNvSpPr/>
          <p:nvPr/>
        </p:nvSpPr>
        <p:spPr>
          <a:xfrm>
            <a:off x="1136650" y="2630277"/>
            <a:ext cx="18135600" cy="2062103"/>
          </a:xfrm>
          <a:prstGeom prst="rect">
            <a:avLst/>
          </a:prstGeom>
        </p:spPr>
        <p:txBody>
          <a:bodyPr wrap="square">
            <a:spAutoFit/>
          </a:bodyPr>
          <a:lstStyle/>
          <a:p>
            <a:r>
              <a:rPr lang="en-US" altLang="zh-CN" sz="3200" dirty="0">
                <a:solidFill>
                  <a:srgbClr val="FFC000"/>
                </a:solidFill>
                <a:latin typeface="微软雅黑" panose="020B0503020204020204" pitchFamily="34" charset="-122"/>
                <a:ea typeface="微软雅黑" panose="020B0503020204020204" pitchFamily="34" charset="-122"/>
              </a:rPr>
              <a:t>Facebook</a:t>
            </a:r>
            <a:r>
              <a:rPr lang="zh-CN" altLang="en-US" sz="3200" dirty="0">
                <a:solidFill>
                  <a:srgbClr val="FFC000"/>
                </a:solidFill>
                <a:latin typeface="微软雅黑" panose="020B0503020204020204" pitchFamily="34" charset="-122"/>
                <a:ea typeface="微软雅黑" panose="020B0503020204020204" pitchFamily="34" charset="-122"/>
              </a:rPr>
              <a:t>的一个最小</a:t>
            </a:r>
            <a:r>
              <a:rPr lang="en-US" altLang="zh-CN" sz="3200" dirty="0">
                <a:solidFill>
                  <a:srgbClr val="FFC000"/>
                </a:solidFill>
                <a:latin typeface="微软雅黑" panose="020B0503020204020204" pitchFamily="34" charset="-122"/>
                <a:ea typeface="微软雅黑" panose="020B0503020204020204" pitchFamily="34" charset="-122"/>
              </a:rPr>
              <a:t>TEAM</a:t>
            </a:r>
            <a:r>
              <a:rPr lang="zh-CN" altLang="en-US" sz="3200" dirty="0">
                <a:solidFill>
                  <a:srgbClr val="FFC000"/>
                </a:solidFill>
                <a:latin typeface="微软雅黑" panose="020B0503020204020204" pitchFamily="34" charset="-122"/>
                <a:ea typeface="微软雅黑" panose="020B0503020204020204" pitchFamily="34" charset="-122"/>
              </a:rPr>
              <a:t>单元叫做三人组，是设计师、产品经理和工程师，三个人就可以完成一个基本的功能。着三个人之间不是一个流水线上的各自独立的环节，而是混在一块商讨说我要不要试这个功能，如果要试的话如何最快拿到结果。如何能先上线，拿到反馈，确定要不要做下一步，大家互相交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50" y="4892675"/>
            <a:ext cx="11043033" cy="6172200"/>
          </a:xfrm>
          <a:prstGeom prst="rect">
            <a:avLst/>
          </a:prstGeom>
        </p:spPr>
      </p:pic>
      <p:sp>
        <p:nvSpPr>
          <p:cNvPr id="6" name="Text Placeholder 2"/>
          <p:cNvSpPr txBox="1"/>
          <p:nvPr/>
        </p:nvSpPr>
        <p:spPr>
          <a:xfrm>
            <a:off x="12719050" y="54260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、团队变化；</a:t>
            </a:r>
            <a:endParaRPr lang="en-US" altLang="zh-CN" sz="2800" kern="0" dirty="0">
              <a:solidFill>
                <a:srgbClr val="FFC000"/>
              </a:solidFill>
            </a:endParaRPr>
          </a:p>
          <a:p>
            <a:pPr>
              <a:lnSpc>
                <a:spcPct val="150000"/>
              </a:lnSpc>
            </a:pPr>
            <a:r>
              <a:rPr lang="en-US" altLang="zh-CN" sz="2800" kern="0" dirty="0">
                <a:solidFill>
                  <a:schemeClr val="accent6">
                    <a:lumMod val="75000"/>
                  </a:schemeClr>
                </a:solidFill>
              </a:rPr>
              <a:t>2</a:t>
            </a:r>
            <a:r>
              <a:rPr lang="zh-CN" altLang="en-US" sz="2800" kern="0" dirty="0">
                <a:solidFill>
                  <a:schemeClr val="accent6">
                    <a:lumMod val="75000"/>
                  </a:schemeClr>
                </a:solidFill>
              </a:rPr>
              <a:t>、数据变化；</a:t>
            </a:r>
            <a:r>
              <a:rPr lang="zh-CN" altLang="en-US" sz="2800" dirty="0"/>
              <a:t>团队的共同语言是什么？目标</a:t>
            </a:r>
            <a:endParaRPr lang="en-US" altLang="zh-CN" sz="2800" kern="0" dirty="0">
              <a:solidFill>
                <a:schemeClr val="accent6">
                  <a:lumMod val="75000"/>
                </a:schemeClr>
              </a:solidFill>
            </a:endParaRPr>
          </a:p>
          <a:p>
            <a:pPr>
              <a:lnSpc>
                <a:spcPct val="150000"/>
              </a:lnSpc>
            </a:pPr>
            <a:r>
              <a:rPr lang="en-US" altLang="zh-CN" sz="2800" kern="0" dirty="0">
                <a:solidFill>
                  <a:schemeClr val="accent6">
                    <a:lumMod val="75000"/>
                  </a:schemeClr>
                </a:solidFill>
              </a:rPr>
              <a:t>3</a:t>
            </a:r>
            <a:r>
              <a:rPr lang="zh-CN" altLang="en-US" sz="2800" kern="0" dirty="0">
                <a:solidFill>
                  <a:schemeClr val="accent6">
                    <a:lumMod val="75000"/>
                  </a:schemeClr>
                </a:solidFill>
              </a:rPr>
              <a:t>、职责变化；</a:t>
            </a:r>
            <a:r>
              <a:rPr lang="zh-CN" altLang="en-US" sz="2800" dirty="0"/>
              <a:t>对结果负责很重要的一点，或者说做出成功产品的团队核心是什么？叫做</a:t>
            </a:r>
            <a:r>
              <a:rPr lang="en-US" altLang="zh-CN" sz="2800" dirty="0"/>
              <a:t>DOGFOODING</a:t>
            </a:r>
            <a:endParaRPr lang="en-US" altLang="zh-CN" sz="2800" kern="0" dirty="0">
              <a:solidFill>
                <a:schemeClr val="accent6">
                  <a:lumMod val="75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625475"/>
            <a:ext cx="18093690" cy="1192530"/>
          </a:xfrm>
        </p:spPr>
        <p:txBody>
          <a:bodyPr/>
          <a:lstStyle/>
          <a:p>
            <a:r>
              <a:rPr lang="en-US" altLang="zh-CN" dirty="0"/>
              <a:t>Facebook</a:t>
            </a:r>
            <a:r>
              <a:rPr lang="zh-CN" altLang="en-US" dirty="0"/>
              <a:t>的</a:t>
            </a:r>
            <a:r>
              <a:rPr lang="en-US" altLang="zh-CN" dirty="0"/>
              <a:t>5</a:t>
            </a:r>
            <a:r>
              <a:rPr lang="zh-CN" altLang="en-US" dirty="0"/>
              <a:t>个持续</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2650" y="2176780"/>
            <a:ext cx="11952318" cy="7239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a:lstStyle/>
          <a:p>
            <a:r>
              <a:rPr lang="zh-CN" altLang="en-US" sz="6000" dirty="0"/>
              <a:t>持续开发原则</a:t>
            </a:r>
          </a:p>
        </p:txBody>
      </p:sp>
      <p:sp>
        <p:nvSpPr>
          <p:cNvPr id="4" name="文本占位符 3"/>
          <p:cNvSpPr>
            <a:spLocks noGrp="1"/>
          </p:cNvSpPr>
          <p:nvPr>
            <p:ph type="body" idx="1"/>
          </p:nvPr>
        </p:nvSpPr>
        <p:spPr>
          <a:xfrm>
            <a:off x="1005205" y="2709526"/>
            <a:ext cx="18093691" cy="553998"/>
          </a:xfrm>
        </p:spPr>
        <p:txBody>
          <a:bodyPr/>
          <a:lstStyle/>
          <a:p>
            <a:pPr algn="ctr"/>
            <a:r>
              <a:rPr lang="zh-CN" altLang="en-US" sz="3600" dirty="0"/>
              <a:t>本地开发流水线</a:t>
            </a:r>
          </a:p>
        </p:txBody>
      </p:sp>
      <p:cxnSp>
        <p:nvCxnSpPr>
          <p:cNvPr id="5" name="直接连接符 4"/>
          <p:cNvCxnSpPr/>
          <p:nvPr/>
        </p:nvCxnSpPr>
        <p:spPr>
          <a:xfrm flipV="1">
            <a:off x="4641850" y="398208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p>
        </p:txBody>
      </p:sp>
      <p:sp>
        <p:nvSpPr>
          <p:cNvPr id="13" name="Text Placeholder 2"/>
          <p:cNvSpPr txBox="1"/>
          <p:nvPr/>
        </p:nvSpPr>
        <p:spPr>
          <a:xfrm>
            <a:off x="7292587" y="677899"/>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0450" y="4641223"/>
            <a:ext cx="9793065" cy="560163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a:lstStyle/>
          <a:p>
            <a:r>
              <a:rPr lang="en-US" altLang="zh-CN" sz="6000" dirty="0"/>
              <a:t>Facebook</a:t>
            </a:r>
            <a:r>
              <a:rPr lang="zh-CN" altLang="en-US" sz="6000" dirty="0"/>
              <a:t>的分支管理和发布策略</a:t>
            </a:r>
          </a:p>
        </p:txBody>
      </p:sp>
      <p:sp>
        <p:nvSpPr>
          <p:cNvPr id="13" name="Text Placeholder 2"/>
          <p:cNvSpPr txBox="1"/>
          <p:nvPr/>
        </p:nvSpPr>
        <p:spPr>
          <a:xfrm>
            <a:off x="1479548" y="345337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2250" y="5578475"/>
            <a:ext cx="10058400" cy="5464223"/>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rgbClr val="FFC000"/>
                </a:solidFill>
              </a:rPr>
              <a:t>1</a:t>
            </a:r>
            <a:r>
              <a:rPr lang="zh-CN" altLang="en-US" sz="2400" kern="0" dirty="0">
                <a:solidFill>
                  <a:srgbClr val="FFC000"/>
                </a:solidFill>
              </a:rPr>
              <a:t>、主干开发的分支管理策略；</a:t>
            </a:r>
            <a:endParaRPr lang="en-US" altLang="zh-CN" sz="2400" kern="0" dirty="0">
              <a:solidFill>
                <a:srgbClr val="FFC000"/>
              </a:solidFill>
            </a:endParaRPr>
          </a:p>
          <a:p>
            <a:pPr>
              <a:lnSpc>
                <a:spcPct val="150000"/>
              </a:lnSpc>
            </a:pPr>
            <a:r>
              <a:rPr lang="en-US" altLang="zh-CN" sz="2400" kern="0" dirty="0">
                <a:solidFill>
                  <a:schemeClr val="accent6">
                    <a:lumMod val="75000"/>
                  </a:schemeClr>
                </a:solidFill>
              </a:rPr>
              <a:t>2</a:t>
            </a:r>
            <a:r>
              <a:rPr lang="zh-CN" altLang="en-US" sz="2400" kern="0" dirty="0">
                <a:solidFill>
                  <a:schemeClr val="accent6">
                    <a:lumMod val="75000"/>
                  </a:schemeClr>
                </a:solidFill>
              </a:rPr>
              <a:t>、</a:t>
            </a:r>
            <a:r>
              <a:rPr lang="en-US" altLang="zh-CN" sz="2400" kern="0" dirty="0" err="1">
                <a:solidFill>
                  <a:schemeClr val="accent6">
                    <a:lumMod val="75000"/>
                  </a:schemeClr>
                </a:solidFill>
              </a:rPr>
              <a:t>Git</a:t>
            </a:r>
            <a:r>
              <a:rPr lang="en-US" altLang="zh-CN" sz="2400" kern="0" dirty="0">
                <a:solidFill>
                  <a:schemeClr val="accent6">
                    <a:lumMod val="75000"/>
                  </a:schemeClr>
                </a:solidFill>
              </a:rPr>
              <a:t>-Flow</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3</a:t>
            </a:r>
            <a:r>
              <a:rPr lang="zh-CN" altLang="en-US" sz="2400" kern="0" dirty="0">
                <a:solidFill>
                  <a:schemeClr val="accent6">
                    <a:lumMod val="75000"/>
                  </a:schemeClr>
                </a:solidFill>
              </a:rPr>
              <a:t>、</a:t>
            </a:r>
            <a:r>
              <a:rPr lang="en-US" altLang="zh-CN" sz="2400" kern="0" dirty="0">
                <a:solidFill>
                  <a:schemeClr val="accent6">
                    <a:lumMod val="75000"/>
                  </a:schemeClr>
                </a:solidFill>
              </a:rPr>
              <a:t>Fork-merge</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4</a:t>
            </a:r>
            <a:r>
              <a:rPr lang="zh-CN" altLang="en-US" sz="2400" kern="0" dirty="0">
                <a:solidFill>
                  <a:schemeClr val="accent6">
                    <a:lumMod val="75000"/>
                  </a:schemeClr>
                </a:solidFill>
              </a:rPr>
              <a:t>、灵活的功能分支组合成发布分支；</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 Review</a:t>
            </a:r>
            <a:endParaRPr lang="zh-CN" altLang="en-US" dirty="0"/>
          </a:p>
        </p:txBody>
      </p:sp>
      <p:sp>
        <p:nvSpPr>
          <p:cNvPr id="3" name="文本占位符 2"/>
          <p:cNvSpPr>
            <a:spLocks noGrp="1"/>
          </p:cNvSpPr>
          <p:nvPr>
            <p:ph type="body" idx="1"/>
          </p:nvPr>
        </p:nvSpPr>
        <p:spPr>
          <a:xfrm>
            <a:off x="1005204" y="2911475"/>
            <a:ext cx="18093691" cy="1661993"/>
          </a:xfrm>
        </p:spPr>
        <p:txBody>
          <a:bodyPr/>
          <a:lstStyle/>
          <a:p>
            <a:r>
              <a:rPr lang="zh-CN" altLang="en-US" sz="3600" dirty="0"/>
              <a:t>按照审查方式，分为：</a:t>
            </a:r>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p>
        </p:txBody>
      </p:sp>
      <p:sp>
        <p:nvSpPr>
          <p:cNvPr id="4" name="矩形 3"/>
          <p:cNvSpPr/>
          <p:nvPr/>
        </p:nvSpPr>
        <p:spPr>
          <a:xfrm>
            <a:off x="998854" y="5285938"/>
            <a:ext cx="17739996" cy="5078313"/>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r>
              <a:rPr lang="zh-CN" altLang="en-US" dirty="0"/>
              <a:t>的测试</a:t>
            </a:r>
          </a:p>
        </p:txBody>
      </p:sp>
      <p:sp>
        <p:nvSpPr>
          <p:cNvPr id="3" name="文本占位符 2"/>
          <p:cNvSpPr>
            <a:spLocks noGrp="1"/>
          </p:cNvSpPr>
          <p:nvPr>
            <p:ph type="body" idx="1"/>
          </p:nvPr>
        </p:nvSpPr>
        <p:spPr>
          <a:xfrm>
            <a:off x="1034950" y="7254875"/>
            <a:ext cx="18093691" cy="2708434"/>
          </a:xfrm>
        </p:spPr>
        <p:txBody>
          <a:bodyPr/>
          <a:lstStyle/>
          <a:p>
            <a:r>
              <a:rPr lang="en-US" altLang="zh-CN" sz="4400" dirty="0"/>
              <a:t>Facebook</a:t>
            </a:r>
            <a:r>
              <a:rPr lang="zh-CN" altLang="en-US" sz="4400" dirty="0"/>
              <a:t>采用的是全栈开发，场景主要是，通过运维团队提供工具和支持，让开发人员尽量参与到运维工作中去，让测试团队转型，进行哦肝功能就开发，并更多的去支持专项测试，比如性能测试、安全测试等，通过使能的办法，让开发人员完成功能测试，包括单元测试、集成测试等。</a:t>
            </a:r>
          </a:p>
        </p:txBody>
      </p:sp>
      <p:sp>
        <p:nvSpPr>
          <p:cNvPr id="4" name="左箭头 3"/>
          <p:cNvSpPr/>
          <p:nvPr/>
        </p:nvSpPr>
        <p:spPr>
          <a:xfrm>
            <a:off x="527050" y="367872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6625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p>
        </p:txBody>
      </p:sp>
      <p:sp>
        <p:nvSpPr>
          <p:cNvPr id="7" name="文本框 6"/>
          <p:cNvSpPr txBox="1"/>
          <p:nvPr/>
        </p:nvSpPr>
        <p:spPr>
          <a:xfrm>
            <a:off x="9303753" y="2835274"/>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p>
        </p:txBody>
      </p:sp>
      <p:sp>
        <p:nvSpPr>
          <p:cNvPr id="8" name="文本框 7"/>
          <p:cNvSpPr txBox="1"/>
          <p:nvPr/>
        </p:nvSpPr>
        <p:spPr>
          <a:xfrm>
            <a:off x="755650" y="5048131"/>
            <a:ext cx="645795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向左扩展到产品设计、开发流程中</a:t>
            </a:r>
          </a:p>
        </p:txBody>
      </p:sp>
      <p:sp>
        <p:nvSpPr>
          <p:cNvPr id="9" name="文本框 8"/>
          <p:cNvSpPr txBox="1"/>
          <p:nvPr/>
        </p:nvSpPr>
        <p:spPr>
          <a:xfrm>
            <a:off x="9235240" y="4899766"/>
            <a:ext cx="615081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向右扩展到发布、生产流程中</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71" y="633685"/>
            <a:ext cx="18093690" cy="923330"/>
          </a:xfrm>
        </p:spPr>
        <p:txBody>
          <a:bodyPr/>
          <a:lstStyle/>
          <a:p>
            <a:r>
              <a:rPr lang="zh-CN" altLang="en-US" sz="6000" dirty="0"/>
              <a:t>持续集成、持续交付、持续部署</a:t>
            </a:r>
          </a:p>
        </p:txBody>
      </p:sp>
      <p:sp>
        <p:nvSpPr>
          <p:cNvPr id="13" name="Text Placeholder 2"/>
          <p:cNvSpPr txBox="1"/>
          <p:nvPr/>
        </p:nvSpPr>
        <p:spPr>
          <a:xfrm>
            <a:off x="1042970" y="1783087"/>
            <a:ext cx="18093691" cy="139031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持续集成、持续交付、持续部署在实现上的本质是：让每一个变更都经过一条自动化的检验流水线，来检查每一个变更的质量，通过就进入下一个阶段。</a:t>
            </a:r>
            <a:endParaRPr lang="en-US" altLang="zh-CN" sz="3200" kern="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250" y="5807075"/>
            <a:ext cx="10058400" cy="5244853"/>
          </a:xfrm>
          <a:prstGeom prst="flowChartAlternateProcess">
            <a:avLst/>
          </a:prstGeom>
        </p:spPr>
      </p:pic>
      <p:sp>
        <p:nvSpPr>
          <p:cNvPr id="15" name="Text Placeholder 2"/>
          <p:cNvSpPr txBox="1"/>
          <p:nvPr/>
        </p:nvSpPr>
        <p:spPr>
          <a:xfrm>
            <a:off x="1068704" y="3399476"/>
            <a:ext cx="17145000" cy="212898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8382850" y="3759799"/>
            <a:ext cx="11499000" cy="43088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2009</a:t>
            </a:r>
            <a:r>
              <a:rPr lang="zh-CN" altLang="en-US" sz="2800" kern="0" dirty="0">
                <a:solidFill>
                  <a:srgbClr val="FFC000"/>
                </a:solidFill>
              </a:rPr>
              <a:t>年就建设了顺畅的</a:t>
            </a:r>
            <a:r>
              <a:rPr lang="en-US" altLang="zh-CN" sz="2800" kern="0" dirty="0">
                <a:solidFill>
                  <a:srgbClr val="FFC000"/>
                </a:solidFill>
              </a:rPr>
              <a:t>CI/CD</a:t>
            </a:r>
            <a:r>
              <a:rPr lang="zh-CN" altLang="en-US" sz="2800" kern="0" dirty="0">
                <a:solidFill>
                  <a:srgbClr val="FFC000"/>
                </a:solidFill>
              </a:rPr>
              <a:t>流水线，而且一直在持续改进。</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五颜六色的发布、部署</a:t>
            </a:r>
          </a:p>
        </p:txBody>
      </p:sp>
      <p:sp>
        <p:nvSpPr>
          <p:cNvPr id="3" name="文本占位符 2"/>
          <p:cNvSpPr>
            <a:spLocks noGrp="1"/>
          </p:cNvSpPr>
          <p:nvPr>
            <p:ph type="body" idx="1"/>
          </p:nvPr>
        </p:nvSpPr>
        <p:spPr>
          <a:xfrm>
            <a:off x="1005204" y="2911475"/>
            <a:ext cx="18093691" cy="9140964"/>
          </a:xfrm>
        </p:spPr>
        <p:txBody>
          <a:bodyPr/>
          <a:lstStyle/>
          <a:p>
            <a:pPr>
              <a:lnSpc>
                <a:spcPct val="150000"/>
              </a:lnSpc>
            </a:pPr>
            <a:r>
              <a:rPr lang="zh-CN" altLang="en-US" sz="3600" dirty="0"/>
              <a:t>蓝绿部署：采用两个分开的集群对软件版本进行升级的一种方式，部署模型中包含一个蓝色集群</a:t>
            </a:r>
            <a:r>
              <a:rPr lang="en-US" altLang="zh-CN" sz="3600" dirty="0"/>
              <a:t>A</a:t>
            </a:r>
            <a:r>
              <a:rPr lang="zh-CN" altLang="en-US" sz="3600" dirty="0"/>
              <a:t>和一个绿色集群</a:t>
            </a:r>
            <a:r>
              <a:rPr lang="en-US" altLang="zh-CN" sz="3600" dirty="0"/>
              <a:t>B</a:t>
            </a:r>
            <a:r>
              <a:rPr lang="zh-CN" altLang="en-US" sz="3600" dirty="0"/>
              <a:t>。</a:t>
            </a:r>
            <a:endParaRPr lang="en-US" altLang="zh-CN" sz="3600" dirty="0"/>
          </a:p>
          <a:p>
            <a:pPr>
              <a:lnSpc>
                <a:spcPct val="150000"/>
              </a:lnSpc>
            </a:pPr>
            <a:endParaRPr lang="en-US" altLang="zh-CN" sz="3600" dirty="0"/>
          </a:p>
          <a:p>
            <a:pPr>
              <a:lnSpc>
                <a:spcPct val="150000"/>
              </a:lnSpc>
            </a:pPr>
            <a:r>
              <a:rPr lang="zh-CN" altLang="en-US" sz="3600" dirty="0"/>
              <a:t>红黑部署：与蓝绿部署类似，红黑部署只不过是充分利用了云计算的弹性伸缩优势。</a:t>
            </a:r>
            <a:endParaRPr lang="en-US" altLang="zh-CN" sz="3600" dirty="0"/>
          </a:p>
          <a:p>
            <a:pPr>
              <a:lnSpc>
                <a:spcPct val="150000"/>
              </a:lnSpc>
            </a:pPr>
            <a:r>
              <a:rPr lang="zh-CN" altLang="en-US" sz="3600" dirty="0"/>
              <a:t>灰度发布：也叫金丝雀发布，与前两者不同的是，灰色发布属于增量发布方法。</a:t>
            </a:r>
            <a:endParaRPr lang="en-US" altLang="zh-CN" sz="3600" dirty="0"/>
          </a:p>
          <a:p>
            <a:pPr>
              <a:lnSpc>
                <a:spcPct val="150000"/>
              </a:lnSpc>
            </a:pPr>
            <a:endParaRPr lang="en-US" altLang="zh-CN" sz="3600" dirty="0"/>
          </a:p>
          <a:p>
            <a:pPr>
              <a:lnSpc>
                <a:spcPct val="150000"/>
              </a:lnSpc>
            </a:pPr>
            <a:r>
              <a:rPr lang="zh-CN" altLang="en-US" sz="3600" dirty="0"/>
              <a:t>部署阶段的实践包括：集成测试，流量镜像、压测和配置方面的测试（回滚机制）。</a:t>
            </a:r>
            <a:endParaRPr lang="en-US" altLang="zh-CN" sz="3600" dirty="0"/>
          </a:p>
          <a:p>
            <a:pPr>
              <a:lnSpc>
                <a:spcPct val="150000"/>
              </a:lnSpc>
            </a:pPr>
            <a:r>
              <a:rPr lang="zh-CN" altLang="en-US" sz="3600" dirty="0"/>
              <a:t>发布阶段的实践：金丝雀发布</a:t>
            </a:r>
            <a:r>
              <a:rPr lang="en-US" altLang="zh-CN" sz="3600" dirty="0"/>
              <a:t>(</a:t>
            </a:r>
            <a:r>
              <a:rPr lang="en-US" altLang="zh-CN" sz="3600" dirty="0" err="1"/>
              <a:t>dogfooding</a:t>
            </a:r>
            <a:r>
              <a:rPr lang="zh-CN" altLang="en-US" sz="3600" dirty="0"/>
              <a:t>、部署工具</a:t>
            </a:r>
            <a:r>
              <a:rPr lang="en-US" altLang="zh-CN" sz="3600" dirty="0"/>
              <a:t>Spinnaker)</a:t>
            </a:r>
            <a:r>
              <a:rPr lang="zh-CN" altLang="en-US" sz="3600" dirty="0"/>
              <a:t>、监控。</a:t>
            </a:r>
            <a:endParaRPr lang="en-US" altLang="zh-CN" sz="3600" dirty="0"/>
          </a:p>
          <a:p>
            <a:pPr>
              <a:lnSpc>
                <a:spcPct val="150000"/>
              </a:lnSpc>
            </a:pPr>
            <a:r>
              <a:rPr lang="zh-CN" altLang="en-US" sz="3600" dirty="0"/>
              <a:t>发布后的实践：监控（日志、度量和分布式追踪）、</a:t>
            </a:r>
            <a:r>
              <a:rPr lang="en-US" altLang="zh-CN" sz="3600" dirty="0"/>
              <a:t>A/B</a:t>
            </a:r>
            <a:r>
              <a:rPr lang="zh-CN" altLang="en-US" sz="3600" dirty="0"/>
              <a:t>测试（通过配置或者功能开关）和混沌工程；</a:t>
            </a:r>
            <a:endParaRPr lang="en-US" altLang="zh-CN" sz="3600" dirty="0"/>
          </a:p>
          <a:p>
            <a:pPr>
              <a:lnSpc>
                <a:spcPct val="150000"/>
              </a:lnSpc>
            </a:pPr>
            <a:endParaRPr lang="zh-CN" altLang="en-US" sz="3600" dirty="0"/>
          </a:p>
        </p:txBody>
      </p:sp>
      <p:pic>
        <p:nvPicPr>
          <p:cNvPr id="4" name="图片 3"/>
          <p:cNvPicPr>
            <a:picLocks noChangeAspect="1"/>
          </p:cNvPicPr>
          <p:nvPr/>
        </p:nvPicPr>
        <p:blipFill>
          <a:blip r:embed="rId3"/>
          <a:stretch>
            <a:fillRect/>
          </a:stretch>
        </p:blipFill>
        <p:spPr>
          <a:xfrm>
            <a:off x="17214850" y="109204"/>
            <a:ext cx="2357825" cy="27860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dirty="0" err="1"/>
              <a:t>FaceBook</a:t>
            </a:r>
            <a:r>
              <a:rPr kumimoji="1" lang="zh-CN" altLang="en-US" sz="8000" dirty="0"/>
              <a:t>创业的故事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147050" y="6825180"/>
            <a:ext cx="9306075" cy="3181350"/>
          </a:xfrm>
          <a:prstGeom prst="rect">
            <a:avLst/>
          </a:prstGeom>
        </p:spPr>
      </p:pic>
      <p:pic>
        <p:nvPicPr>
          <p:cNvPr id="6" name="图片 5"/>
          <p:cNvPicPr>
            <a:picLocks noChangeAspect="1"/>
          </p:cNvPicPr>
          <p:nvPr/>
        </p:nvPicPr>
        <p:blipFill>
          <a:blip r:embed="rId4"/>
          <a:stretch>
            <a:fillRect/>
          </a:stretch>
        </p:blipFill>
        <p:spPr>
          <a:xfrm>
            <a:off x="7994650" y="1359234"/>
            <a:ext cx="8959314" cy="432425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00" y="1387475"/>
            <a:ext cx="5695950" cy="4476750"/>
          </a:xfrm>
          <a:prstGeom prst="rect">
            <a:avLst/>
          </a:prstGeom>
        </p:spPr>
      </p:pic>
      <p:pic>
        <p:nvPicPr>
          <p:cNvPr id="7" name="图片 6"/>
          <p:cNvPicPr>
            <a:picLocks noChangeAspect="1"/>
          </p:cNvPicPr>
          <p:nvPr/>
        </p:nvPicPr>
        <p:blipFill>
          <a:blip r:embed="rId6"/>
          <a:stretch>
            <a:fillRect/>
          </a:stretch>
        </p:blipFill>
        <p:spPr>
          <a:xfrm>
            <a:off x="1016800" y="6310681"/>
            <a:ext cx="5674459" cy="421034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SEV—Facebook</a:t>
            </a:r>
            <a:r>
              <a:rPr lang="zh-CN" altLang="en-US" sz="6000" dirty="0"/>
              <a:t>的失败案例</a:t>
            </a:r>
          </a:p>
        </p:txBody>
      </p:sp>
      <p:sp>
        <p:nvSpPr>
          <p:cNvPr id="3" name="文本占位符 2"/>
          <p:cNvSpPr>
            <a:spLocks noGrp="1"/>
          </p:cNvSpPr>
          <p:nvPr>
            <p:ph type="body" idx="1"/>
          </p:nvPr>
        </p:nvSpPr>
        <p:spPr>
          <a:xfrm>
            <a:off x="1005204" y="2911475"/>
            <a:ext cx="18093691" cy="3877985"/>
          </a:xfrm>
        </p:spPr>
        <p:txBody>
          <a:bodyPr/>
          <a:lstStyle/>
          <a:p>
            <a:pPr>
              <a:lnSpc>
                <a:spcPct val="150000"/>
              </a:lnSpc>
            </a:pPr>
            <a:r>
              <a:rPr lang="en-US" altLang="zh-CN" sz="2800" dirty="0"/>
              <a:t>Facebook</a:t>
            </a:r>
            <a:r>
              <a:rPr lang="zh-CN" altLang="en-US" sz="2800" dirty="0"/>
              <a:t>上所有已识别的故障都记录在“ </a:t>
            </a:r>
            <a:r>
              <a:rPr lang="en-US" altLang="zh-CN" sz="2800" dirty="0"/>
              <a:t>SEV”</a:t>
            </a:r>
            <a:r>
              <a:rPr lang="zh-CN" altLang="en-US" sz="2800" dirty="0"/>
              <a:t>数据库中，我们从该数据库中提取了所有错误。 </a:t>
            </a:r>
            <a:endParaRPr lang="en-US" altLang="zh-CN" sz="2800" dirty="0"/>
          </a:p>
          <a:p>
            <a:pPr>
              <a:lnSpc>
                <a:spcPct val="150000"/>
              </a:lnSpc>
            </a:pPr>
            <a:r>
              <a:rPr lang="zh-CN" altLang="en-US" sz="2800" dirty="0"/>
              <a:t>当员工使用内部</a:t>
            </a:r>
            <a:r>
              <a:rPr lang="en-US" altLang="zh-CN" sz="2800" dirty="0"/>
              <a:t>SEV</a:t>
            </a:r>
            <a:r>
              <a:rPr lang="zh-CN" altLang="en-US" sz="2800" dirty="0"/>
              <a:t>工具检测到故障时，会将其记录下来。 每个故障的严重性级别都在</a:t>
            </a:r>
            <a:r>
              <a:rPr lang="en-US" altLang="zh-CN" sz="2800" dirty="0"/>
              <a:t>1</a:t>
            </a:r>
            <a:r>
              <a:rPr lang="zh-CN" altLang="en-US" sz="2800" dirty="0"/>
              <a:t>到</a:t>
            </a:r>
            <a:r>
              <a:rPr lang="en-US" altLang="zh-CN" sz="2800" dirty="0"/>
              <a:t>3</a:t>
            </a:r>
            <a:r>
              <a:rPr lang="zh-CN" altLang="en-US" sz="2800" dirty="0"/>
              <a:t>之间：</a:t>
            </a:r>
            <a:endParaRPr lang="en-US" altLang="zh-CN" sz="2800" dirty="0"/>
          </a:p>
          <a:p>
            <a:pPr>
              <a:lnSpc>
                <a:spcPct val="150000"/>
              </a:lnSpc>
            </a:pPr>
            <a:r>
              <a:rPr lang="zh-CN" altLang="en-US" sz="2800" dirty="0"/>
              <a:t>（</a:t>
            </a:r>
            <a:r>
              <a:rPr lang="en-US" altLang="zh-CN" sz="2800" dirty="0"/>
              <a:t>1</a:t>
            </a:r>
            <a:r>
              <a:rPr lang="zh-CN" altLang="en-US" sz="2800" dirty="0"/>
              <a:t>）严重，必须立即处理，高优先级</a:t>
            </a:r>
            <a:endParaRPr lang="en-US" altLang="zh-CN" sz="2800" dirty="0"/>
          </a:p>
          <a:p>
            <a:pPr>
              <a:lnSpc>
                <a:spcPct val="150000"/>
              </a:lnSpc>
            </a:pPr>
            <a:r>
              <a:rPr lang="zh-CN" altLang="en-US" sz="2800" dirty="0"/>
              <a:t>（</a:t>
            </a:r>
            <a:r>
              <a:rPr lang="en-US" altLang="zh-CN" sz="2800" dirty="0"/>
              <a:t>2</a:t>
            </a:r>
            <a:r>
              <a:rPr lang="zh-CN" altLang="en-US" sz="2800" dirty="0"/>
              <a:t>）中优先级</a:t>
            </a:r>
            <a:endParaRPr lang="en-US" altLang="zh-CN" sz="2800" dirty="0"/>
          </a:p>
          <a:p>
            <a:pPr>
              <a:lnSpc>
                <a:spcPct val="150000"/>
              </a:lnSpc>
            </a:pPr>
            <a:r>
              <a:rPr lang="zh-CN" altLang="en-US" sz="2800" dirty="0"/>
              <a:t>（</a:t>
            </a:r>
            <a:r>
              <a:rPr lang="en-US" altLang="zh-CN" sz="2800" dirty="0"/>
              <a:t>3</a:t>
            </a:r>
            <a:r>
              <a:rPr lang="zh-CN" altLang="en-US" sz="2800" dirty="0"/>
              <a:t>）低优先级来解决错误。</a:t>
            </a:r>
            <a:endParaRPr lang="en-US" altLang="zh-CN" sz="2800" dirty="0"/>
          </a:p>
          <a:p>
            <a:pPr>
              <a:lnSpc>
                <a:spcPct val="150000"/>
              </a:lnSpc>
            </a:pPr>
            <a:r>
              <a:rPr lang="en-US" altLang="zh-CN" sz="2800" dirty="0"/>
              <a:t>4</a:t>
            </a:r>
            <a:r>
              <a:rPr lang="zh-CN" altLang="en-US" sz="2800" dirty="0"/>
              <a:t>总体而言，</a:t>
            </a:r>
            <a:r>
              <a:rPr lang="en-US" altLang="zh-CN" sz="2800" dirty="0"/>
              <a:t>SEV</a:t>
            </a:r>
            <a:r>
              <a:rPr lang="zh-CN" altLang="en-US" sz="2800" dirty="0"/>
              <a:t>数据库包含 报告的故障超过</a:t>
            </a:r>
            <a:r>
              <a:rPr lang="en-US" altLang="zh-CN" sz="2800" dirty="0"/>
              <a:t>4,750</a:t>
            </a:r>
            <a:r>
              <a:rPr lang="zh-CN" altLang="en-US" sz="2800" dirty="0"/>
              <a:t>。</a:t>
            </a:r>
          </a:p>
        </p:txBody>
      </p:sp>
      <p:sp>
        <p:nvSpPr>
          <p:cNvPr id="4" name="矩形 3"/>
          <p:cNvSpPr/>
          <p:nvPr/>
        </p:nvSpPr>
        <p:spPr>
          <a:xfrm>
            <a:off x="1593850" y="8626475"/>
            <a:ext cx="8622873" cy="523220"/>
          </a:xfrm>
          <a:prstGeom prst="rect">
            <a:avLst/>
          </a:prstGeom>
        </p:spPr>
        <p:txBody>
          <a:bodyPr wrap="none">
            <a:spAutoFit/>
          </a:bodyPr>
          <a:lstStyle/>
          <a:p>
            <a:pPr algn="just">
              <a:spcAft>
                <a:spcPts val="0"/>
              </a:spcAft>
            </a:pP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800" kern="100" dirty="0">
                <a:solidFill>
                  <a:srgbClr val="FFC000"/>
                </a:solidFill>
                <a:latin typeface="微软雅黑" panose="020B0503020204020204" pitchFamily="34" charset="-122"/>
                <a:ea typeface="微软雅黑" panose="020B0503020204020204" pitchFamily="34" charset="-122"/>
                <a:cs typeface="黑体" panose="02010609060101010101" pitchFamily="49" charset="-122"/>
              </a:rPr>
              <a:t>从经验中学到的知识比责骂失败者更为重要和有益</a:t>
            </a: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kern="100" dirty="0">
              <a:solidFill>
                <a:srgbClr val="FFC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1192530"/>
          </a:xfrm>
        </p:spPr>
        <p:txBody>
          <a:bodyPr/>
          <a:lstStyle/>
          <a:p>
            <a:r>
              <a:rPr lang="zh-CN" altLang="en-US" dirty="0"/>
              <a:t>工具相关</a:t>
            </a:r>
          </a:p>
        </p:txBody>
      </p:sp>
      <p:sp>
        <p:nvSpPr>
          <p:cNvPr id="3" name="Text Placeholder 2"/>
          <p:cNvSpPr>
            <a:spLocks noGrp="1"/>
          </p:cNvSpPr>
          <p:nvPr>
            <p:ph type="body" idx="1"/>
          </p:nvPr>
        </p:nvSpPr>
        <p:spPr>
          <a:xfrm>
            <a:off x="1038511" y="3895377"/>
            <a:ext cx="18093691" cy="738664"/>
          </a:xfrm>
        </p:spPr>
        <p:txBody>
          <a:bodyPr/>
          <a:lstStyle/>
          <a:p>
            <a:r>
              <a:rPr lang="zh-CN" altLang="en-US" sz="4800" dirty="0"/>
              <a:t>代码审查工具：</a:t>
            </a:r>
            <a:r>
              <a:rPr lang="en-US" altLang="zh-CN" sz="4800" dirty="0" err="1"/>
              <a:t>Phabricator</a:t>
            </a:r>
            <a:endParaRPr lang="zh-CN" altLang="en-US" sz="4800" dirty="0"/>
          </a:p>
        </p:txBody>
      </p:sp>
      <p:sp>
        <p:nvSpPr>
          <p:cNvPr id="4" name="Text Placeholder 2"/>
          <p:cNvSpPr txBox="1"/>
          <p:nvPr/>
        </p:nvSpPr>
        <p:spPr>
          <a:xfrm>
            <a:off x="1005204" y="6264275"/>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代码开发工具：</a:t>
            </a:r>
            <a:r>
              <a:rPr lang="en-US" altLang="zh-CN" sz="4800" kern="0" dirty="0"/>
              <a:t>Nuclide</a:t>
            </a:r>
            <a:endParaRPr lang="zh-CN" altLang="en-US" sz="4800" kern="0" dirty="0"/>
          </a:p>
        </p:txBody>
      </p:sp>
      <p:sp>
        <p:nvSpPr>
          <p:cNvPr id="5" name="Text Placeholder 2"/>
          <p:cNvSpPr txBox="1"/>
          <p:nvPr/>
        </p:nvSpPr>
        <p:spPr>
          <a:xfrm>
            <a:off x="1018982" y="5218326"/>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t>支持：代码审查、代码静态扫描，单元测试，集成测试，前后端联调</a:t>
            </a:r>
          </a:p>
        </p:txBody>
      </p:sp>
      <p:sp>
        <p:nvSpPr>
          <p:cNvPr id="6" name="Text Placeholder 2"/>
          <p:cNvSpPr txBox="1"/>
          <p:nvPr/>
        </p:nvSpPr>
        <p:spPr>
          <a:xfrm>
            <a:off x="755650" y="8079175"/>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没有专职的测试人员，只有测试工具团队，运维人员也很少，主要是提供大量的工具让开发人员能够自己进行测试、运维的基本工作，实现开发人员在“开发、测试、运维”这几个步骤上的全栈工作。   </a:t>
            </a:r>
          </a:p>
        </p:txBody>
      </p:sp>
      <p:sp>
        <p:nvSpPr>
          <p:cNvPr id="7" name="Text Placeholder 2"/>
          <p:cNvSpPr txBox="1"/>
          <p:nvPr/>
        </p:nvSpPr>
        <p:spPr>
          <a:xfrm>
            <a:off x="991665" y="2357476"/>
            <a:ext cx="18093691" cy="1107996"/>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没有一个端到端的流水线，采取的方式是：让这些流程中使用的工具通过开放的</a:t>
            </a:r>
            <a:r>
              <a:rPr lang="en-US" altLang="zh-CN" sz="3600" kern="0" dirty="0"/>
              <a:t>API</a:t>
            </a:r>
            <a:r>
              <a:rPr lang="zh-CN" altLang="en-US" sz="3600" kern="0" dirty="0"/>
              <a:t>进行一个网状连接，从而使开发者可以灵活定义小范围的流程，高效工作。</a:t>
            </a:r>
          </a:p>
        </p:txBody>
      </p:sp>
      <p:sp>
        <p:nvSpPr>
          <p:cNvPr id="8" name="Text Placeholder 2"/>
          <p:cNvSpPr txBox="1"/>
          <p:nvPr/>
        </p:nvSpPr>
        <p:spPr>
          <a:xfrm>
            <a:off x="755650" y="10386027"/>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p>
        </p:txBody>
      </p:sp>
      <p:pic>
        <p:nvPicPr>
          <p:cNvPr id="10" name="图片 9"/>
          <p:cNvPicPr>
            <a:picLocks noChangeAspect="1"/>
          </p:cNvPicPr>
          <p:nvPr/>
        </p:nvPicPr>
        <p:blipFill>
          <a:blip r:embed="rId2"/>
          <a:stretch>
            <a:fillRect/>
          </a:stretch>
        </p:blipFill>
        <p:spPr>
          <a:xfrm>
            <a:off x="9366250" y="5967974"/>
            <a:ext cx="4067175" cy="1619250"/>
          </a:xfrm>
          <a:prstGeom prst="rect">
            <a:avLst/>
          </a:prstGeom>
        </p:spPr>
      </p:pic>
      <p:pic>
        <p:nvPicPr>
          <p:cNvPr id="11" name="图片 10"/>
          <p:cNvPicPr>
            <a:picLocks noChangeAspect="1"/>
          </p:cNvPicPr>
          <p:nvPr/>
        </p:nvPicPr>
        <p:blipFill>
          <a:blip r:embed="rId3"/>
          <a:stretch>
            <a:fillRect/>
          </a:stretch>
        </p:blipFill>
        <p:spPr>
          <a:xfrm>
            <a:off x="10085356" y="3942016"/>
            <a:ext cx="1352550" cy="91632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dirty="0"/>
              <a:t>应用和数据</a:t>
            </a:r>
          </a:p>
        </p:txBody>
      </p:sp>
      <p:pic>
        <p:nvPicPr>
          <p:cNvPr id="14" name="图片 13">
            <a:extLst>
              <a:ext uri="{FF2B5EF4-FFF2-40B4-BE49-F238E27FC236}">
                <a16:creationId xmlns:a16="http://schemas.microsoft.com/office/drawing/2014/main" id="{99A3AAD5-A5F3-A246-B31F-52FCA215A0FD}"/>
              </a:ext>
            </a:extLst>
          </p:cNvPr>
          <p:cNvPicPr>
            <a:picLocks noChangeAspect="1"/>
          </p:cNvPicPr>
          <p:nvPr/>
        </p:nvPicPr>
        <p:blipFill>
          <a:blip r:embed="rId3"/>
          <a:stretch>
            <a:fillRect/>
          </a:stretch>
        </p:blipFill>
        <p:spPr>
          <a:xfrm>
            <a:off x="1441450" y="2183130"/>
            <a:ext cx="17221200" cy="9281268"/>
          </a:xfrm>
          <a:prstGeom prst="rect">
            <a:avLst/>
          </a:prstGeom>
        </p:spPr>
      </p:pic>
    </p:spTree>
    <p:extLst>
      <p:ext uri="{BB962C8B-B14F-4D97-AF65-F5344CB8AC3E}">
        <p14:creationId xmlns:p14="http://schemas.microsoft.com/office/powerpoint/2010/main" val="2682062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en" altLang="zh-CN" dirty="0"/>
              <a:t>DevOps</a:t>
            </a:r>
            <a:br>
              <a:rPr lang="en" altLang="zh-CN" dirty="0"/>
            </a:br>
            <a:endParaRPr lang="zh-CN" altLang="en-US" dirty="0"/>
          </a:p>
        </p:txBody>
      </p:sp>
      <p:pic>
        <p:nvPicPr>
          <p:cNvPr id="3" name="图片 2">
            <a:extLst>
              <a:ext uri="{FF2B5EF4-FFF2-40B4-BE49-F238E27FC236}">
                <a16:creationId xmlns:a16="http://schemas.microsoft.com/office/drawing/2014/main" id="{C2C7225F-5481-7D42-AFC7-E13A472B6554}"/>
              </a:ext>
            </a:extLst>
          </p:cNvPr>
          <p:cNvPicPr>
            <a:picLocks noChangeAspect="1"/>
          </p:cNvPicPr>
          <p:nvPr/>
        </p:nvPicPr>
        <p:blipFill>
          <a:blip r:embed="rId3"/>
          <a:stretch>
            <a:fillRect/>
          </a:stretch>
        </p:blipFill>
        <p:spPr>
          <a:xfrm>
            <a:off x="1670050" y="3087281"/>
            <a:ext cx="15936523" cy="7367994"/>
          </a:xfrm>
          <a:prstGeom prst="rect">
            <a:avLst/>
          </a:prstGeom>
        </p:spPr>
      </p:pic>
    </p:spTree>
    <p:extLst>
      <p:ext uri="{BB962C8B-B14F-4D97-AF65-F5344CB8AC3E}">
        <p14:creationId xmlns:p14="http://schemas.microsoft.com/office/powerpoint/2010/main" val="3495075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实用工具</a:t>
            </a:r>
            <a:br>
              <a:rPr lang="en" altLang="zh-CN" dirty="0"/>
            </a:br>
            <a:endParaRPr lang="zh-CN" altLang="en-US" dirty="0"/>
          </a:p>
        </p:txBody>
      </p:sp>
      <p:pic>
        <p:nvPicPr>
          <p:cNvPr id="4" name="图片 3">
            <a:extLst>
              <a:ext uri="{FF2B5EF4-FFF2-40B4-BE49-F238E27FC236}">
                <a16:creationId xmlns:a16="http://schemas.microsoft.com/office/drawing/2014/main" id="{C9E643FE-6DBA-FE4B-BD66-25F58CB02781}"/>
              </a:ext>
            </a:extLst>
          </p:cNvPr>
          <p:cNvPicPr>
            <a:picLocks noChangeAspect="1"/>
          </p:cNvPicPr>
          <p:nvPr/>
        </p:nvPicPr>
        <p:blipFill>
          <a:blip r:embed="rId3"/>
          <a:stretch>
            <a:fillRect/>
          </a:stretch>
        </p:blipFill>
        <p:spPr>
          <a:xfrm>
            <a:off x="1441450" y="2392214"/>
            <a:ext cx="16002000" cy="9054931"/>
          </a:xfrm>
          <a:prstGeom prst="rect">
            <a:avLst/>
          </a:prstGeom>
        </p:spPr>
      </p:pic>
    </p:spTree>
    <p:extLst>
      <p:ext uri="{BB962C8B-B14F-4D97-AF65-F5344CB8AC3E}">
        <p14:creationId xmlns:p14="http://schemas.microsoft.com/office/powerpoint/2010/main" val="3508843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商业工具</a:t>
            </a:r>
            <a:br>
              <a:rPr lang="en" altLang="zh-CN" dirty="0"/>
            </a:br>
            <a:endParaRPr lang="zh-CN" altLang="en-US" dirty="0"/>
          </a:p>
        </p:txBody>
      </p:sp>
      <p:pic>
        <p:nvPicPr>
          <p:cNvPr id="4" name="图片 3">
            <a:extLst>
              <a:ext uri="{FF2B5EF4-FFF2-40B4-BE49-F238E27FC236}">
                <a16:creationId xmlns:a16="http://schemas.microsoft.com/office/drawing/2014/main" id="{5ECB6C37-5E38-D24F-92AC-2ED2F72B7950}"/>
              </a:ext>
            </a:extLst>
          </p:cNvPr>
          <p:cNvPicPr>
            <a:picLocks noChangeAspect="1"/>
          </p:cNvPicPr>
          <p:nvPr/>
        </p:nvPicPr>
        <p:blipFill>
          <a:blip r:embed="rId3"/>
          <a:stretch>
            <a:fillRect/>
          </a:stretch>
        </p:blipFill>
        <p:spPr>
          <a:xfrm>
            <a:off x="1593850" y="3360965"/>
            <a:ext cx="15316200" cy="3944209"/>
          </a:xfrm>
          <a:prstGeom prst="rect">
            <a:avLst/>
          </a:prstGeom>
        </p:spPr>
      </p:pic>
    </p:spTree>
    <p:extLst>
      <p:ext uri="{BB962C8B-B14F-4D97-AF65-F5344CB8AC3E}">
        <p14:creationId xmlns:p14="http://schemas.microsoft.com/office/powerpoint/2010/main" val="3881370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70050" y="2754820"/>
            <a:ext cx="15925800" cy="1107996"/>
          </a:xfrm>
        </p:spPr>
        <p:txBody>
          <a:bodyPr/>
          <a:lstStyle/>
          <a:p>
            <a:r>
              <a:rPr kumimoji="1" lang="en-US" altLang="zh-CN" sz="7200" dirty="0" err="1"/>
              <a:t>FaceBook</a:t>
            </a:r>
            <a:r>
              <a:rPr kumimoji="1" lang="zh-CN" altLang="en-US" sz="7200" dirty="0"/>
              <a:t>的给我们的启示</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p>
        </p:txBody>
      </p:sp>
      <p:pic>
        <p:nvPicPr>
          <p:cNvPr id="4" name="图片 3"/>
          <p:cNvPicPr>
            <a:picLocks noChangeAspect="1"/>
          </p:cNvPicPr>
          <p:nvPr/>
        </p:nvPicPr>
        <p:blipFill>
          <a:blip r:embed="rId3"/>
          <a:stretch>
            <a:fillRect/>
          </a:stretch>
        </p:blipFill>
        <p:spPr>
          <a:xfrm>
            <a:off x="1517650" y="2454275"/>
            <a:ext cx="14249400" cy="781034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什么制约了</a:t>
            </a:r>
            <a:r>
              <a:rPr lang="en-US" altLang="zh-CN" dirty="0"/>
              <a:t>Facebook</a:t>
            </a:r>
            <a:r>
              <a:rPr lang="zh-CN" altLang="en-US" dirty="0"/>
              <a:t>？</a:t>
            </a:r>
          </a:p>
        </p:txBody>
      </p:sp>
      <p:sp>
        <p:nvSpPr>
          <p:cNvPr id="3" name="Text Placeholder 2"/>
          <p:cNvSpPr>
            <a:spLocks noGrp="1"/>
          </p:cNvSpPr>
          <p:nvPr>
            <p:ph type="body" idx="1"/>
          </p:nvPr>
        </p:nvSpPr>
        <p:spPr>
          <a:xfrm>
            <a:off x="1005204" y="2911475"/>
            <a:ext cx="18093691" cy="6354560"/>
          </a:xfrm>
        </p:spPr>
        <p:txBody>
          <a:bodyPr/>
          <a:lstStyle/>
          <a:p>
            <a:pPr>
              <a:lnSpc>
                <a:spcPct val="150000"/>
              </a:lnSpc>
            </a:pPr>
            <a:r>
              <a:rPr lang="zh-CN" altLang="en-US" sz="4000" dirty="0"/>
              <a:t>影响</a:t>
            </a:r>
            <a:r>
              <a:rPr lang="en-US" altLang="zh-CN" sz="4000" dirty="0"/>
              <a:t>Facebook</a:t>
            </a:r>
            <a:r>
              <a:rPr lang="zh-CN" altLang="en-US" sz="4000" dirty="0"/>
              <a:t>股价的绝对不只是</a:t>
            </a:r>
            <a:r>
              <a:rPr lang="en-US" altLang="zh-CN" sz="4000" dirty="0"/>
              <a:t>2018</a:t>
            </a:r>
            <a:r>
              <a:rPr lang="zh-CN" altLang="en-US" sz="4000" dirty="0"/>
              <a:t>年的隐私门事件，前面提到，</a:t>
            </a:r>
            <a:r>
              <a:rPr lang="en-US" altLang="zh-CN" sz="4000" dirty="0"/>
              <a:t>Facebook</a:t>
            </a:r>
            <a:r>
              <a:rPr lang="zh-CN" altLang="en-US" sz="4000" dirty="0"/>
              <a:t>用户增长瓶颈已经很明显，收入依然非常依赖广告，三季度占比</a:t>
            </a:r>
            <a:r>
              <a:rPr lang="en-US" altLang="zh-CN" sz="4000" dirty="0"/>
              <a:t>98%</a:t>
            </a:r>
            <a:r>
              <a:rPr lang="zh-CN" altLang="en-US" sz="4000" dirty="0"/>
              <a:t>，比所有互联网公司都更依赖广告，掣肘</a:t>
            </a:r>
            <a:r>
              <a:rPr lang="en-US" altLang="zh-CN" sz="4000" dirty="0"/>
              <a:t>Facebook</a:t>
            </a:r>
            <a:r>
              <a:rPr lang="zh-CN" altLang="en-US" sz="4000" dirty="0"/>
              <a:t>的不是旗下</a:t>
            </a:r>
            <a:r>
              <a:rPr lang="en-US" altLang="zh-CN" sz="4000" dirty="0"/>
              <a:t>App</a:t>
            </a:r>
            <a:r>
              <a:rPr lang="zh-CN" altLang="en-US" sz="4000" dirty="0"/>
              <a:t>是否整合，抑或消息是否互通，而是有多重原因：</a:t>
            </a:r>
            <a:endParaRPr lang="en-US" altLang="zh-CN" sz="4000" dirty="0"/>
          </a:p>
          <a:p>
            <a:pPr>
              <a:lnSpc>
                <a:spcPct val="150000"/>
              </a:lnSpc>
            </a:pPr>
            <a:r>
              <a:rPr lang="en-US" altLang="zh-CN" sz="4000" dirty="0"/>
              <a:t>1</a:t>
            </a:r>
            <a:r>
              <a:rPr lang="zh-CN" altLang="en-US" sz="4000" dirty="0"/>
              <a:t>、</a:t>
            </a:r>
            <a:r>
              <a:rPr lang="zh-CN" altLang="en-US" sz="4000" b="1" dirty="0"/>
              <a:t>首先，</a:t>
            </a:r>
            <a:r>
              <a:rPr lang="en-US" altLang="zh-CN" sz="4000" b="1" dirty="0"/>
              <a:t>Facebook</a:t>
            </a:r>
            <a:r>
              <a:rPr lang="zh-CN" altLang="en-US" sz="4000" b="1" dirty="0"/>
              <a:t>没有足够强的创新机制；</a:t>
            </a:r>
            <a:endParaRPr lang="en-US" altLang="zh-CN" sz="4000" b="1" dirty="0"/>
          </a:p>
          <a:p>
            <a:pPr>
              <a:lnSpc>
                <a:spcPct val="150000"/>
              </a:lnSpc>
            </a:pPr>
            <a:r>
              <a:rPr lang="en-US" altLang="zh-CN" sz="4000" b="1" dirty="0"/>
              <a:t>2</a:t>
            </a:r>
            <a:r>
              <a:rPr lang="zh-CN" altLang="en-US" sz="4000" b="1" dirty="0"/>
              <a:t>、其次，</a:t>
            </a:r>
            <a:r>
              <a:rPr lang="en-US" altLang="zh-CN" sz="4000" b="1" dirty="0"/>
              <a:t>Facebook</a:t>
            </a:r>
            <a:r>
              <a:rPr lang="zh-CN" altLang="en-US" sz="4000" b="1" dirty="0"/>
              <a:t>没有繁荣的开放生态。</a:t>
            </a:r>
            <a:endParaRPr lang="en-US" altLang="zh-CN" sz="4000" b="1" dirty="0"/>
          </a:p>
          <a:p>
            <a:pPr>
              <a:lnSpc>
                <a:spcPct val="150000"/>
              </a:lnSpc>
            </a:pPr>
            <a:r>
              <a:rPr lang="en-US" altLang="zh-CN" sz="4000" b="1" dirty="0"/>
              <a:t>3</a:t>
            </a:r>
            <a:r>
              <a:rPr lang="zh-CN" altLang="en-US" sz="4000" b="1" dirty="0"/>
              <a:t>、最后，</a:t>
            </a:r>
            <a:r>
              <a:rPr lang="en-US" altLang="zh-CN" sz="4000" b="1" dirty="0"/>
              <a:t>Facebook</a:t>
            </a:r>
            <a:r>
              <a:rPr lang="zh-CN" altLang="en-US" sz="4000" b="1" dirty="0"/>
              <a:t>没有足够多的内容体系。</a:t>
            </a:r>
            <a:endParaRPr lang="zh-CN" altLang="en-US" sz="4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为何中国社交出海这么难？</a:t>
            </a:r>
          </a:p>
        </p:txBody>
      </p:sp>
      <p:sp>
        <p:nvSpPr>
          <p:cNvPr id="3" name="文本占位符 2"/>
          <p:cNvSpPr>
            <a:spLocks noGrp="1"/>
          </p:cNvSpPr>
          <p:nvPr>
            <p:ph type="body" idx="1"/>
          </p:nvPr>
        </p:nvSpPr>
        <p:spPr>
          <a:xfrm>
            <a:off x="1005204" y="2911475"/>
            <a:ext cx="18093691" cy="7478970"/>
          </a:xfrm>
        </p:spPr>
        <p:txBody>
          <a:bodyPr/>
          <a:lstStyle/>
          <a:p>
            <a:pPr>
              <a:lnSpc>
                <a:spcPct val="150000"/>
              </a:lnSpc>
            </a:pPr>
            <a:r>
              <a:rPr lang="zh-CN" altLang="en-US" dirty="0"/>
              <a:t>在出海的能力方面，我们认为一个互联网企业如果要出海需要具备至少三种能力。</a:t>
            </a:r>
          </a:p>
          <a:p>
            <a:pPr>
              <a:lnSpc>
                <a:spcPct val="150000"/>
              </a:lnSpc>
            </a:pPr>
            <a:r>
              <a:rPr lang="zh-CN" altLang="en-US" dirty="0"/>
              <a:t>第一是全球化的视野；</a:t>
            </a:r>
            <a:endParaRPr lang="en-US" altLang="zh-CN" dirty="0"/>
          </a:p>
          <a:p>
            <a:pPr>
              <a:lnSpc>
                <a:spcPct val="150000"/>
              </a:lnSpc>
            </a:pPr>
            <a:r>
              <a:rPr lang="zh-CN" altLang="en-US" dirty="0"/>
              <a:t>第二是本地化运营的能力；</a:t>
            </a:r>
            <a:endParaRPr lang="en-US" altLang="zh-CN" dirty="0"/>
          </a:p>
          <a:p>
            <a:pPr>
              <a:lnSpc>
                <a:spcPct val="150000"/>
              </a:lnSpc>
            </a:pPr>
            <a:r>
              <a:rPr lang="zh-CN" altLang="en-US" dirty="0"/>
              <a:t>第三是要有一个专业的互联网团队。</a:t>
            </a:r>
          </a:p>
          <a:p>
            <a:pPr>
              <a:lnSpc>
                <a:spcPct val="150000"/>
              </a:lnSpc>
            </a:pP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9035</Words>
  <Application>Microsoft Macintosh PowerPoint</Application>
  <PresentationFormat>自定义</PresentationFormat>
  <Paragraphs>709</Paragraphs>
  <Slides>74</Slides>
  <Notes>63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74</vt:i4>
      </vt:variant>
    </vt:vector>
  </HeadingPairs>
  <TitlesOfParts>
    <vt:vector size="84" baseType="lpstr">
      <vt:lpstr>宋体</vt:lpstr>
      <vt:lpstr>Microsoft YaHei</vt:lpstr>
      <vt:lpstr>Microsoft YaHei</vt:lpstr>
      <vt:lpstr>PingFang-SC-Heavy</vt:lpstr>
      <vt:lpstr>Arial</vt:lpstr>
      <vt:lpstr>Calibri</vt:lpstr>
      <vt:lpstr>Source Sans Pro Black</vt:lpstr>
      <vt:lpstr>Verdana</vt:lpstr>
      <vt:lpstr>Wingdings</vt:lpstr>
      <vt:lpstr>Office Theme</vt:lpstr>
      <vt:lpstr>PowerPoint 演示文稿</vt:lpstr>
      <vt:lpstr>案例研究者（以姓氏拼音排序）</vt:lpstr>
      <vt:lpstr>案例研究的自组织规则</vt:lpstr>
      <vt:lpstr>案例使用许可协议</vt:lpstr>
      <vt:lpstr>Agenda</vt:lpstr>
      <vt:lpstr>一、FaceBook创业的故事</vt:lpstr>
      <vt:lpstr>创业的故事</vt:lpstr>
      <vt:lpstr>如何像黑客一样创业</vt:lpstr>
      <vt:lpstr>Facebook</vt:lpstr>
      <vt:lpstr>扎克伯格的控制权</vt:lpstr>
      <vt:lpstr>facebook的发展 </vt:lpstr>
      <vt:lpstr>Facebook定位？</vt:lpstr>
      <vt:lpstr>Facebook 的业务</vt:lpstr>
      <vt:lpstr>Facebook F8</vt:lpstr>
      <vt:lpstr>PowerPoint 演示文稿</vt:lpstr>
      <vt:lpstr>Facebook持续增长的秘密</vt:lpstr>
      <vt:lpstr>Facebook营收来源</vt:lpstr>
      <vt:lpstr>Facebook2017年第四季度和全年业绩</vt:lpstr>
      <vt:lpstr>二、Facebook的组织文化</vt:lpstr>
      <vt:lpstr>愿景</vt:lpstr>
      <vt:lpstr>公司5个核心价值观</vt:lpstr>
      <vt:lpstr>Facebook人才观</vt:lpstr>
      <vt:lpstr>黑客文化</vt:lpstr>
      <vt:lpstr>Facebook 工程师文化</vt:lpstr>
      <vt:lpstr>黑客马拉松</vt:lpstr>
      <vt:lpstr>FaceBook的DevOps之旅</vt:lpstr>
      <vt:lpstr>DevOps Stages</vt:lpstr>
      <vt:lpstr>The Dark Launching Technique</vt:lpstr>
      <vt:lpstr>Continuous Deployment</vt:lpstr>
      <vt:lpstr>staged data acquisition</vt:lpstr>
      <vt:lpstr>PowerPoint 演示文稿</vt:lpstr>
      <vt:lpstr>Continuous delivery at scale</vt:lpstr>
      <vt:lpstr>Continuous Integration</vt:lpstr>
      <vt:lpstr>Continuous Integration</vt:lpstr>
      <vt:lpstr>The key challenge in deploying mobile software  </vt:lpstr>
      <vt:lpstr>Continuous Deployment of Mobile Software </vt:lpstr>
      <vt:lpstr>The key challenge in deploying mobile software  </vt:lpstr>
      <vt:lpstr>MOBILE RELEASE CYCLE </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FaceBook的最佳实践 管理实践部分</vt:lpstr>
      <vt:lpstr>概述</vt:lpstr>
      <vt:lpstr>开发人员全栈</vt:lpstr>
      <vt:lpstr>三人小组</vt:lpstr>
      <vt:lpstr>Facebook的5个持续</vt:lpstr>
      <vt:lpstr>持续开发原则</vt:lpstr>
      <vt:lpstr>Facebook的分支管理和发布策略</vt:lpstr>
      <vt:lpstr>Code Review</vt:lpstr>
      <vt:lpstr>Facebook的测试</vt:lpstr>
      <vt:lpstr>持续集成、持续交付、持续部署</vt:lpstr>
      <vt:lpstr>五颜六色的发布、部署</vt:lpstr>
      <vt:lpstr>PowerPoint 演示文稿</vt:lpstr>
      <vt:lpstr>SEV—Facebook的失败案例</vt:lpstr>
      <vt:lpstr>FaceBook的最佳实践 工程实践部分</vt:lpstr>
      <vt:lpstr>工具相关</vt:lpstr>
      <vt:lpstr>应用和数据</vt:lpstr>
      <vt:lpstr>DevOps </vt:lpstr>
      <vt:lpstr>实用工具 </vt:lpstr>
      <vt:lpstr>商业工具 </vt:lpstr>
      <vt:lpstr>FaceBook的给我们的启示</vt:lpstr>
      <vt:lpstr>PowerPoint 演示文稿</vt:lpstr>
      <vt:lpstr>FaceBook的其他内容 亮点，教训，经验及其他</vt:lpstr>
      <vt:lpstr>什么制约了Facebook？</vt:lpstr>
      <vt:lpstr>为何中国社交出海这么难？</vt:lpstr>
      <vt:lpstr>案例研究结束语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潘 玉武</cp:lastModifiedBy>
  <cp:revision>200</cp:revision>
  <dcterms:created xsi:type="dcterms:W3CDTF">2019-10-14T02:01:00Z</dcterms:created>
  <dcterms:modified xsi:type="dcterms:W3CDTF">2019-10-15T00:59:22Z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